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56" r:id="rId1"/>
  </p:sldMasterIdLst>
  <p:notesMasterIdLst>
    <p:notesMasterId r:id="rId41"/>
  </p:notesMasterIdLst>
  <p:handoutMasterIdLst>
    <p:handoutMasterId r:id="rId42"/>
  </p:handoutMasterIdLst>
  <p:sldIdLst>
    <p:sldId id="256" r:id="rId2"/>
    <p:sldId id="296" r:id="rId3"/>
    <p:sldId id="323" r:id="rId4"/>
    <p:sldId id="271" r:id="rId5"/>
    <p:sldId id="315" r:id="rId6"/>
    <p:sldId id="316" r:id="rId7"/>
    <p:sldId id="299" r:id="rId8"/>
    <p:sldId id="317" r:id="rId9"/>
    <p:sldId id="279" r:id="rId10"/>
    <p:sldId id="284" r:id="rId11"/>
    <p:sldId id="261" r:id="rId12"/>
    <p:sldId id="262" r:id="rId13"/>
    <p:sldId id="318" r:id="rId14"/>
    <p:sldId id="305" r:id="rId15"/>
    <p:sldId id="306" r:id="rId16"/>
    <p:sldId id="307" r:id="rId17"/>
    <p:sldId id="308" r:id="rId18"/>
    <p:sldId id="319" r:id="rId19"/>
    <p:sldId id="310" r:id="rId20"/>
    <p:sldId id="320" r:id="rId21"/>
    <p:sldId id="312" r:id="rId22"/>
    <p:sldId id="264" r:id="rId23"/>
    <p:sldId id="265" r:id="rId24"/>
    <p:sldId id="321" r:id="rId25"/>
    <p:sldId id="301" r:id="rId26"/>
    <p:sldId id="266" r:id="rId27"/>
    <p:sldId id="274" r:id="rId28"/>
    <p:sldId id="287" r:id="rId29"/>
    <p:sldId id="322" r:id="rId30"/>
    <p:sldId id="324" r:id="rId31"/>
    <p:sldId id="297" r:id="rId32"/>
    <p:sldId id="290" r:id="rId33"/>
    <p:sldId id="291" r:id="rId34"/>
    <p:sldId id="292" r:id="rId35"/>
    <p:sldId id="293" r:id="rId36"/>
    <p:sldId id="302" r:id="rId37"/>
    <p:sldId id="313" r:id="rId38"/>
    <p:sldId id="314" r:id="rId39"/>
    <p:sldId id="298"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2" autoAdjust="0"/>
    <p:restoredTop sz="82948" autoAdjust="0"/>
  </p:normalViewPr>
  <p:slideViewPr>
    <p:cSldViewPr>
      <p:cViewPr varScale="1">
        <p:scale>
          <a:sx n="75" d="100"/>
          <a:sy n="75" d="100"/>
        </p:scale>
        <p:origin x="648" y="54"/>
      </p:cViewPr>
      <p:guideLst>
        <p:guide orient="horz" pos="1296"/>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dirty="0" smtClean="0"/>
              <a:t>#24</a:t>
            </a:r>
            <a:r>
              <a:rPr lang="en-US" altLang="en-US" baseline="0" dirty="0" smtClean="0"/>
              <a:t> – Open </a:t>
            </a:r>
            <a:r>
              <a:rPr lang="en-US" altLang="en-US" baseline="0" dirty="0" err="1" smtClean="0"/>
              <a:t>TS</a:t>
            </a:r>
            <a:r>
              <a:rPr lang="en-US" altLang="en-US" baseline="0" dirty="0" smtClean="0"/>
              <a:t> issue</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aseline="0" dirty="0" smtClean="0"/>
              <a:t>#30 – Open </a:t>
            </a:r>
            <a:r>
              <a:rPr lang="en-US" altLang="en-US" baseline="0" dirty="0" err="1" smtClean="0"/>
              <a:t>TS</a:t>
            </a:r>
            <a:r>
              <a:rPr lang="en-US" altLang="en-US" baseline="0" dirty="0" smtClean="0"/>
              <a:t> issue</a:t>
            </a:r>
          </a:p>
          <a:p>
            <a:pPr marL="0" indent="0">
              <a:buNone/>
            </a:pPr>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11526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66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8366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8675"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GB" altLang="en-US" b="1" dirty="0" smtClean="0">
                <a:latin typeface="+mn-lt"/>
              </a:rPr>
              <a:t>MFS – Lived With Spouse Anytime During The Year</a:t>
            </a:r>
          </a:p>
          <a:p>
            <a:pPr lvl="1"/>
            <a:r>
              <a:rPr lang="en-GB" altLang="en-US" b="1" dirty="0" smtClean="0">
                <a:latin typeface="+mn-lt"/>
              </a:rPr>
              <a:t>Cannot claim credit for the elderly or the disabled, cannot claim education credits, EIC</a:t>
            </a:r>
          </a:p>
          <a:p>
            <a:pPr lvl="1"/>
            <a:r>
              <a:rPr lang="en-GB" altLang="en-US" b="1" dirty="0" smtClean="0">
                <a:latin typeface="+mn-lt"/>
              </a:rPr>
              <a:t>Must include social security benefits as income (up to 85% can be taxable)</a:t>
            </a:r>
            <a:r>
              <a:rPr lang="ar-SA" altLang="en-US" b="1" dirty="0" smtClean="0">
                <a:latin typeface="+mn-lt"/>
                <a:cs typeface="Calibri" panose="020F0502020204030204" pitchFamily="34" charset="0"/>
              </a:rPr>
              <a:t>‏</a:t>
            </a:r>
            <a:r>
              <a:rPr lang="en-US" altLang="en-US" b="1" dirty="0" smtClean="0">
                <a:latin typeface="+mn-lt"/>
              </a:rPr>
              <a:t>, unless lived apart the whole year</a:t>
            </a:r>
            <a:endParaRPr lang="en-GB" altLang="en-US" b="1" dirty="0" smtClean="0">
              <a:latin typeface="+mn-lt"/>
            </a:endParaRPr>
          </a:p>
          <a:p>
            <a:pPr marL="223838" lvl="1" indent="0" eaLnBrk="1" hangingPunct="1">
              <a:spcBef>
                <a:spcPct val="0"/>
              </a:spcBef>
              <a:buNone/>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67660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19</a:t>
            </a:fld>
            <a:endParaRPr lang="en-US" altLang="en-US" dirty="0"/>
          </a:p>
        </p:txBody>
      </p:sp>
    </p:spTree>
    <p:extLst>
      <p:ext uri="{BB962C8B-B14F-4D97-AF65-F5344CB8AC3E}">
        <p14:creationId xmlns:p14="http://schemas.microsoft.com/office/powerpoint/2010/main" val="329580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Injured spouse</a:t>
            </a:r>
            <a:r>
              <a:rPr lang="en-US" baseline="0" dirty="0" smtClean="0"/>
              <a:t> may be out of scope in community property states</a:t>
            </a:r>
            <a:endParaRPr lang="en-US" dirty="0"/>
          </a:p>
        </p:txBody>
      </p:sp>
      <p:sp>
        <p:nvSpPr>
          <p:cNvPr id="4" name="Slide Number Placeholder 3"/>
          <p:cNvSpPr>
            <a:spLocks noGrp="1"/>
          </p:cNvSpPr>
          <p:nvPr>
            <p:ph type="sldNum" sz="quarter" idx="10"/>
          </p:nvPr>
        </p:nvSpPr>
        <p:spPr/>
        <p:txBody>
          <a:bodyPr/>
          <a:lstStyle/>
          <a:p>
            <a:pPr>
              <a:defRPr/>
            </a:pPr>
            <a:fld id="{C5CEE3AE-188C-4664-BDD2-03CAB46821EF}" type="slidenum">
              <a:rPr lang="en-US" altLang="en-US" smtClean="0"/>
              <a:pPr>
                <a:defRPr/>
              </a:pPr>
              <a:t>20</a:t>
            </a:fld>
            <a:endParaRPr lang="en-US" altLang="en-US" dirty="0"/>
          </a:p>
        </p:txBody>
      </p:sp>
      <p:sp>
        <p:nvSpPr>
          <p:cNvPr id="5" name="Date Placeholder 4"/>
          <p:cNvSpPr>
            <a:spLocks noGrp="1"/>
          </p:cNvSpPr>
          <p:nvPr>
            <p:ph type="dt" idx="11"/>
          </p:nvPr>
        </p:nvSpPr>
        <p:spPr/>
        <p:txBody>
          <a:bodyPr/>
          <a:lstStyle/>
          <a:p>
            <a:pPr>
              <a:defRPr/>
            </a:pPr>
            <a:endParaRPr lang="en-US" altLang="en-US" dirty="0"/>
          </a:p>
        </p:txBody>
      </p:sp>
    </p:spTree>
    <p:extLst>
      <p:ext uri="{BB962C8B-B14F-4D97-AF65-F5344CB8AC3E}">
        <p14:creationId xmlns:p14="http://schemas.microsoft.com/office/powerpoint/2010/main" val="263259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E7E4E9-4202-4246-8E46-E9351EDD70CE}" type="slidenum">
              <a:rPr lang="en-US" altLang="en-US" smtClean="0">
                <a:cs typeface="Calibri" panose="020F0502020204030204" pitchFamily="34" charset="0"/>
              </a:rPr>
              <a:pPr/>
              <a:t>21</a:t>
            </a:fld>
            <a:endParaRPr lang="en-US" altLang="en-US" dirty="0" smtClean="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35833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dirty="0" smtClean="0"/>
              <a:t>The trifold laminate can be helpful in determining head of household filing status.</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272840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7410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47082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39214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9760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C9A3E080-1BDB-4B5D-A9CB-8A86562BE253}" type="slidenum">
              <a:rPr lang="en-US" altLang="en-US" sz="1900" b="1">
                <a:solidFill>
                  <a:srgbClr val="3333FF"/>
                </a:solidFill>
                <a:cs typeface="Calibri" panose="020F0502020204030204" pitchFamily="34" charset="0"/>
              </a:rPr>
              <a:pPr algn="ctr" eaLnBrk="1" hangingPunct="1">
                <a:spcBef>
                  <a:spcPct val="0"/>
                </a:spcBef>
                <a:buClrTx/>
                <a:buFontTx/>
                <a:buNone/>
              </a:pPr>
              <a:t>2</a:t>
            </a:fld>
            <a:endParaRPr lang="en-US" altLang="en-US" sz="1900" b="1" dirty="0">
              <a:solidFill>
                <a:srgbClr val="3333FF"/>
              </a:solidFill>
              <a:cs typeface="Calibri" panose="020F0502020204030204" pitchFamily="34" charset="0"/>
            </a:endParaRPr>
          </a:p>
        </p:txBody>
      </p:sp>
      <p:sp>
        <p:nvSpPr>
          <p:cNvPr id="7171"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r>
              <a:rPr lang="en-US" altLang="en-US" b="1" dirty="0" smtClean="0"/>
              <a:t>U.S. state includes the district of Columbia and U.S. territories</a:t>
            </a:r>
          </a:p>
          <a:p>
            <a:r>
              <a:rPr lang="en-US" altLang="en-US" b="1" dirty="0" smtClean="0"/>
              <a:t>Dependent: </a:t>
            </a:r>
            <a:r>
              <a:rPr lang="en-US" altLang="en-US" dirty="0" smtClean="0"/>
              <a:t>An individual who may be claimed as a dependent on another person’s tax return; that is, someone who meets all applicable dependency tests.</a:t>
            </a:r>
          </a:p>
          <a:p>
            <a:endParaRPr lang="en-US" altLang="en-US" dirty="0" smtClean="0"/>
          </a:p>
          <a:p>
            <a:r>
              <a:rPr lang="en-US" altLang="en-US" dirty="0" smtClean="0"/>
              <a:t>Will discuss dependents in a later lesson</a:t>
            </a:r>
            <a:br>
              <a:rPr lang="en-US" altLang="en-US" dirty="0" smtClean="0"/>
            </a:br>
            <a:endParaRPr lang="en-US" altLang="en-US" dirty="0" smtClean="0"/>
          </a:p>
          <a:p>
            <a:r>
              <a:rPr lang="en-US" altLang="en-US" dirty="0" smtClean="0"/>
              <a:t>There is no requirement for taxpayers to substantiate their marriage – their statement that they are married is enough</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3520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5017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1413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52227"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7162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DAB4B8EC-C223-4091-B1F7-763E5F9F2935}" type="slidenum">
              <a:rPr lang="en-US" altLang="en-US" smtClean="0"/>
              <a:pPr>
                <a:spcBef>
                  <a:spcPct val="0"/>
                </a:spcBef>
                <a:buClrTx/>
                <a:buFontTx/>
                <a:buNone/>
              </a:pPr>
              <a:t>31</a:t>
            </a:fld>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9901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4127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smtClean="0"/>
          </a:p>
        </p:txBody>
      </p:sp>
      <p:sp>
        <p:nvSpPr>
          <p:cNvPr id="5837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94D72B91-CA6B-447B-B483-186E6133F1CE}" type="slidenum">
              <a:rPr lang="en-US" altLang="en-US" smtClean="0">
                <a:solidFill>
                  <a:schemeClr val="bg1"/>
                </a:solidFill>
              </a:rPr>
              <a:pPr>
                <a:spcBef>
                  <a:spcPct val="0"/>
                </a:spcBef>
                <a:buClrTx/>
                <a:buFontTx/>
                <a:buNone/>
              </a:pPr>
              <a:t>33</a:t>
            </a:fld>
            <a:endParaRPr lang="en-US" altLang="en-US" dirty="0" smtClean="0">
              <a:solidFill>
                <a:schemeClr val="bg1"/>
              </a:solidFill>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552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9498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r>
              <a:rPr lang="en-US" altLang="en-US" b="1" dirty="0" smtClean="0"/>
              <a:t>Dependent: </a:t>
            </a:r>
            <a:r>
              <a:rPr lang="en-US" altLang="en-US" dirty="0" smtClean="0"/>
              <a:t>An individual who may be claimed as a dependent on another person’s tax return; that is, someone who meets all applicable dependency tests.</a:t>
            </a:r>
          </a:p>
          <a:p>
            <a:r>
              <a:rPr lang="en-US" altLang="en-US" b="1" dirty="0" smtClean="0"/>
              <a:t>Head of Household Filing Status:</a:t>
            </a:r>
            <a:r>
              <a:rPr lang="en-US" altLang="en-US" dirty="0" smtClean="0"/>
              <a:t> This filing status is generally for unmarried taxpayers who paid more than half the cost of keeping up a home for a qualified dependent relative during the tax year.</a:t>
            </a:r>
          </a:p>
          <a:p>
            <a:r>
              <a:rPr lang="en-US" altLang="en-US" b="1" dirty="0" smtClean="0"/>
              <a:t>Married Filing Jointly:</a:t>
            </a:r>
            <a:r>
              <a:rPr lang="en-US" altLang="en-US" dirty="0" smtClean="0"/>
              <a:t> Filing status for taxpayers who are married to each other or live together in a common law marriage and combine their income and deductions on the same tax return. The status also applies to taxpayers who are separated but not divorced and to taxpayers whose spouse died during the tax year and has not remarried, as long as one tax return is used for both individuals.</a:t>
            </a:r>
          </a:p>
          <a:p>
            <a:r>
              <a:rPr lang="en-US" altLang="en-US" b="1" dirty="0" smtClean="0"/>
              <a:t>Married Filing Separately:</a:t>
            </a:r>
            <a:r>
              <a:rPr lang="en-US" altLang="en-US" dirty="0" smtClean="0"/>
              <a:t> Filing status for taxpayers who are married to each other or live together in a common law marriage and report their own incomes and deductions on separate returns. </a:t>
            </a:r>
          </a:p>
          <a:p>
            <a:r>
              <a:rPr lang="en-US" altLang="en-US" b="1" dirty="0" smtClean="0"/>
              <a:t>Qualifying Widow(er) with Dependent Child:</a:t>
            </a:r>
            <a:r>
              <a:rPr lang="en-US" altLang="en-US" dirty="0" smtClean="0"/>
              <a:t> Filing status is for widow or widower with one or more dependent children.</a:t>
            </a:r>
          </a:p>
          <a:p>
            <a:r>
              <a:rPr lang="en-US" altLang="en-US" b="1" dirty="0" smtClean="0"/>
              <a:t>Single Filing Status:</a:t>
            </a:r>
            <a:r>
              <a:rPr lang="en-US" altLang="en-US" dirty="0" smtClean="0"/>
              <a:t> Filing status that applies to a taxpayer who (1) has never married, or (2) is legally separated or divorced. </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7036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5372" indent="-302066">
              <a:defRPr>
                <a:solidFill>
                  <a:schemeClr val="tx1"/>
                </a:solidFill>
                <a:latin typeface="Calibri" panose="020F0502020204030204" pitchFamily="34" charset="0"/>
                <a:cs typeface="Arial" panose="020B0604020202020204" pitchFamily="34" charset="0"/>
              </a:defRPr>
            </a:lvl2pPr>
            <a:lvl3pPr marL="1208265" indent="-241653">
              <a:defRPr>
                <a:solidFill>
                  <a:schemeClr val="tx1"/>
                </a:solidFill>
                <a:latin typeface="Calibri" panose="020F0502020204030204" pitchFamily="34" charset="0"/>
                <a:cs typeface="Arial" panose="020B0604020202020204" pitchFamily="34" charset="0"/>
              </a:defRPr>
            </a:lvl3pPr>
            <a:lvl4pPr marL="1691571" indent="-241653">
              <a:defRPr>
                <a:solidFill>
                  <a:schemeClr val="tx1"/>
                </a:solidFill>
                <a:latin typeface="Calibri" panose="020F0502020204030204" pitchFamily="34" charset="0"/>
                <a:cs typeface="Arial" panose="020B0604020202020204" pitchFamily="34" charset="0"/>
              </a:defRPr>
            </a:lvl4pPr>
            <a:lvl5pPr marL="2174878" indent="-241653">
              <a:defRPr>
                <a:solidFill>
                  <a:schemeClr val="tx1"/>
                </a:solidFill>
                <a:latin typeface="Calibri" panose="020F050202020403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F44B43-D722-4EB6-A84D-B935142B869D}" type="slidenum">
              <a:rPr lang="en-US" altLang="en-US" smtClean="0">
                <a:cs typeface="Calibri" panose="020F0502020204030204" pitchFamily="34" charset="0"/>
              </a:rPr>
              <a:pPr/>
              <a:t>5</a:t>
            </a:fld>
            <a:endParaRPr lang="en-US" altLang="en-US" dirty="0" smtClean="0">
              <a:cs typeface="Calibri" panose="020F0502020204030204" pitchFamily="34" charset="0"/>
            </a:endParaRP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970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15363"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5289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Direct student to open Pub 4012 to Page B-1 and then lead the discussion</a:t>
            </a:r>
          </a:p>
          <a:p>
            <a:r>
              <a:rPr lang="en-US" altLang="en-US" dirty="0" smtClean="0"/>
              <a:t>Don’t miss the footnotes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7</a:t>
            </a:fld>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8607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57200">
              <a:spcBef>
                <a:spcPct val="30000"/>
              </a:spcBef>
              <a:buClr>
                <a:srgbClr val="C00000"/>
              </a:buClr>
              <a:buFont typeface="Calibri" panose="020F0502020204030204" pitchFamily="34" charset="0"/>
              <a:buChar char="●"/>
              <a:defRPr sz="1200">
                <a:solidFill>
                  <a:schemeClr val="tx1"/>
                </a:solidFill>
                <a:latin typeface="Calibri" panose="020F0502020204030204" pitchFamily="34" charset="0"/>
              </a:defRPr>
            </a:lvl1pPr>
            <a:lvl2pPr marL="742950" indent="-285750" defTabSz="457200">
              <a:spcBef>
                <a:spcPct val="30000"/>
              </a:spcBef>
              <a:buClr>
                <a:srgbClr val="008000"/>
              </a:buClr>
              <a:buSzPct val="70000"/>
              <a:buFont typeface="Wingdings" panose="05000000000000000000" pitchFamily="2" charset="2"/>
              <a:buChar char="n"/>
              <a:defRPr sz="1200">
                <a:solidFill>
                  <a:schemeClr val="tx1"/>
                </a:solidFill>
                <a:latin typeface="Calibri" panose="020F0502020204030204" pitchFamily="34" charset="0"/>
              </a:defRPr>
            </a:lvl2pPr>
            <a:lvl3pPr marL="1143000" indent="-228600" defTabSz="457200">
              <a:spcBef>
                <a:spcPct val="30000"/>
              </a:spcBef>
              <a:buClr>
                <a:schemeClr val="tx2"/>
              </a:buClr>
              <a:buSzPct val="70000"/>
              <a:buFont typeface="Wingdings" panose="05000000000000000000" pitchFamily="2" charset="2"/>
              <a:buChar char="®"/>
              <a:defRPr sz="1200">
                <a:solidFill>
                  <a:schemeClr val="tx1"/>
                </a:solidFill>
                <a:latin typeface="Calibri" panose="020F0502020204030204" pitchFamily="34" charset="0"/>
              </a:defRPr>
            </a:lvl3pPr>
            <a:lvl4pPr marL="16002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4pPr>
            <a:lvl5pPr marL="2057400" indent="-228600" defTabSz="457200">
              <a:spcBef>
                <a:spcPct val="30000"/>
              </a:spcBef>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Bef>
                <a:spcPct val="0"/>
              </a:spcBef>
              <a:buClrTx/>
              <a:buFontTx/>
              <a:buNone/>
            </a:pPr>
            <a:fld id="{E46E1F49-F668-4C66-A8FE-B59DA9CD1157}" type="slidenum">
              <a:rPr lang="en-US" altLang="en-US" sz="1900" b="1">
                <a:solidFill>
                  <a:srgbClr val="3333FF"/>
                </a:solidFill>
                <a:cs typeface="Calibri" panose="020F0502020204030204" pitchFamily="34" charset="0"/>
              </a:rPr>
              <a:pPr algn="ctr" eaLnBrk="1" hangingPunct="1">
                <a:spcBef>
                  <a:spcPct val="0"/>
                </a:spcBef>
                <a:buClrTx/>
                <a:buFontTx/>
                <a:buNone/>
              </a:pPr>
              <a:t>8</a:t>
            </a:fld>
            <a:endParaRPr lang="en-US" altLang="en-US" sz="1900" b="1" dirty="0">
              <a:solidFill>
                <a:srgbClr val="3333FF"/>
              </a:solidFill>
              <a:cs typeface="Calibri" panose="020F0502020204030204" pitchFamily="34" charset="0"/>
            </a:endParaRPr>
          </a:p>
        </p:txBody>
      </p:sp>
      <p:sp>
        <p:nvSpPr>
          <p:cNvPr id="19459" name="Rectangle 2"/>
          <p:cNvSpPr>
            <a:spLocks noGrp="1" noRot="1" noChangeAspect="1" noChangeArrowheads="1" noTextEdit="1"/>
          </p:cNvSpPr>
          <p:nvPr>
            <p:ph type="sldImg"/>
          </p:nvPr>
        </p:nvSpPr>
        <p:spPr bwMode="auto">
          <a:xfrm>
            <a:off x="1443038" y="922338"/>
            <a:ext cx="4427537"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1131147" y="4567237"/>
            <a:ext cx="5056293" cy="3687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8562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9853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bwMode="auto">
          <a:xfrm>
            <a:off x="1443038" y="922338"/>
            <a:ext cx="4429125" cy="3322637"/>
          </a:xfrm>
          <a:solidFill>
            <a:srgbClr val="FFFFFF"/>
          </a:solidFill>
          <a:ln>
            <a:solidFill>
              <a:srgbClr val="000000"/>
            </a:solidFill>
            <a:miter lim="800000"/>
            <a:headEnd/>
            <a:tailEnd/>
          </a:ln>
        </p:spPr>
      </p:sp>
      <p:sp>
        <p:nvSpPr>
          <p:cNvPr id="2457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dirty="0" smtClean="0"/>
              <a:t>One return combining income and deductions of both spouses</a:t>
            </a:r>
          </a:p>
          <a:p>
            <a:r>
              <a:rPr lang="en-US" altLang="en-US" dirty="0" smtClean="0"/>
              <a:t>On last day of year:</a:t>
            </a:r>
          </a:p>
          <a:p>
            <a:pPr lvl="1">
              <a:lnSpc>
                <a:spcPct val="110000"/>
              </a:lnSpc>
              <a:spcBef>
                <a:spcPts val="634"/>
              </a:spcBef>
            </a:pPr>
            <a:r>
              <a:rPr lang="en-US" altLang="en-US" dirty="0" smtClean="0"/>
              <a:t>Married and live together</a:t>
            </a:r>
          </a:p>
          <a:p>
            <a:pPr lvl="1">
              <a:lnSpc>
                <a:spcPct val="110000"/>
              </a:lnSpc>
              <a:spcBef>
                <a:spcPts val="634"/>
              </a:spcBef>
            </a:pPr>
            <a:r>
              <a:rPr lang="en-US" altLang="en-US" dirty="0" smtClean="0"/>
              <a:t>Live apart but not legally separated or divorced</a:t>
            </a:r>
          </a:p>
          <a:p>
            <a:pPr lvl="1">
              <a:lnSpc>
                <a:spcPct val="110000"/>
              </a:lnSpc>
              <a:spcBef>
                <a:spcPts val="634"/>
              </a:spcBef>
            </a:pPr>
            <a:r>
              <a:rPr lang="en-US" altLang="en-US" dirty="0" smtClean="0"/>
              <a:t>Live together in recognized common law marriage</a:t>
            </a:r>
          </a:p>
          <a:p>
            <a:pPr lvl="1">
              <a:lnSpc>
                <a:spcPct val="110000"/>
              </a:lnSpc>
              <a:spcBef>
                <a:spcPts val="634"/>
              </a:spcBef>
            </a:pPr>
            <a:r>
              <a:rPr lang="en-US" altLang="en-US" dirty="0" smtClean="0"/>
              <a:t>Separated but divorce decree not final</a:t>
            </a:r>
          </a:p>
          <a:p>
            <a:pPr lvl="1">
              <a:lnSpc>
                <a:spcPct val="110000"/>
              </a:lnSpc>
              <a:spcBef>
                <a:spcPts val="634"/>
              </a:spcBef>
            </a:pPr>
            <a:r>
              <a:rPr lang="en-GB" altLang="en-US" dirty="0" smtClean="0"/>
              <a:t>Spouse died during year/not remarried</a:t>
            </a:r>
          </a:p>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39783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5957888"/>
            <a:ext cx="46132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0600" y="1122363"/>
            <a:ext cx="7162800" cy="2387600"/>
          </a:xfrm>
        </p:spPr>
        <p:txBody>
          <a:bodyPr/>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9192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6"/>
          <p:cNvSpPr>
            <a:spLocks noGrp="1"/>
          </p:cNvSpPr>
          <p:nvPr>
            <p:ph type="ftr" sz="quarter" idx="13"/>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4"/>
          </p:nvPr>
        </p:nvSpPr>
        <p:spPr/>
        <p:txBody>
          <a:bodyPr/>
          <a:lstStyle>
            <a:lvl1pPr>
              <a:defRPr/>
            </a:lvl1pPr>
          </a:lstStyle>
          <a:p>
            <a:pPr>
              <a:defRPr/>
            </a:pPr>
            <a:fld id="{AE820BBC-AC8A-41A2-B5A2-A38EDA688333}" type="slidenum">
              <a:rPr lang="en-US" altLang="en-US"/>
              <a:pPr>
                <a:defRPr/>
              </a:pPr>
              <a:t>‹#›</a:t>
            </a:fld>
            <a:endParaRPr lang="en-US" altLang="en-US" dirty="0"/>
          </a:p>
        </p:txBody>
      </p:sp>
    </p:spTree>
    <p:extLst>
      <p:ext uri="{BB962C8B-B14F-4D97-AF65-F5344CB8AC3E}">
        <p14:creationId xmlns:p14="http://schemas.microsoft.com/office/powerpoint/2010/main" val="32172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1"/>
          </p:nvPr>
        </p:nvSpPr>
        <p:spPr/>
        <p:txBody>
          <a:bodyPr/>
          <a:lstStyle>
            <a:lvl1pPr>
              <a:defRPr/>
            </a:lvl1pPr>
          </a:lstStyle>
          <a:p>
            <a:pPr>
              <a:defRPr/>
            </a:pPr>
            <a:fld id="{CE176C80-3929-4771-A23C-9F9CC74EC15F}" type="slidenum">
              <a:rPr lang="en-US" altLang="en-US"/>
              <a:pPr>
                <a:defRPr/>
              </a:pPr>
              <a:t>‹#›</a:t>
            </a:fld>
            <a:endParaRPr lang="en-US" altLang="en-US" dirty="0"/>
          </a:p>
        </p:txBody>
      </p:sp>
    </p:spTree>
    <p:extLst>
      <p:ext uri="{BB962C8B-B14F-4D97-AF65-F5344CB8AC3E}">
        <p14:creationId xmlns:p14="http://schemas.microsoft.com/office/powerpoint/2010/main" val="23956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8" name="Slide Number Placeholder 9"/>
          <p:cNvSpPr>
            <a:spLocks noGrp="1"/>
          </p:cNvSpPr>
          <p:nvPr>
            <p:ph type="sldNum" sz="quarter" idx="11"/>
          </p:nvPr>
        </p:nvSpPr>
        <p:spPr/>
        <p:txBody>
          <a:bodyPr/>
          <a:lstStyle>
            <a:lvl1pPr>
              <a:defRPr/>
            </a:lvl1pPr>
          </a:lstStyle>
          <a:p>
            <a:pPr>
              <a:defRPr/>
            </a:pPr>
            <a:fld id="{6F3A8DBD-CFCB-446C-B8A6-1CA899896161}" type="slidenum">
              <a:rPr lang="en-US" altLang="en-US"/>
              <a:pPr>
                <a:defRPr/>
              </a:pPr>
              <a:t>‹#›</a:t>
            </a:fld>
            <a:endParaRPr lang="en-US" altLang="en-US" dirty="0"/>
          </a:p>
        </p:txBody>
      </p:sp>
    </p:spTree>
    <p:extLst>
      <p:ext uri="{BB962C8B-B14F-4D97-AF65-F5344CB8AC3E}">
        <p14:creationId xmlns:p14="http://schemas.microsoft.com/office/powerpoint/2010/main" val="17752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5" name="Footer Placeholder 6"/>
          <p:cNvSpPr>
            <a:spLocks noGrp="1"/>
          </p:cNvSpPr>
          <p:nvPr>
            <p:ph type="ftr" sz="quarter" idx="16"/>
          </p:nvPr>
        </p:nvSpPr>
        <p:spPr/>
        <p:txBody>
          <a:bodyPr/>
          <a:lstStyle>
            <a:lvl1pPr>
              <a:defRPr/>
            </a:lvl1pPr>
          </a:lstStyle>
          <a:p>
            <a:pPr>
              <a:defRPr/>
            </a:pPr>
            <a:r>
              <a:rPr lang="en-US" dirty="0" smtClean="0"/>
              <a:t>NTTC Training – TY 2016</a:t>
            </a:r>
            <a:endParaRPr lang="en-US" dirty="0"/>
          </a:p>
        </p:txBody>
      </p:sp>
      <p:sp>
        <p:nvSpPr>
          <p:cNvPr id="7" name="Slide Number Placeholder 9"/>
          <p:cNvSpPr>
            <a:spLocks noGrp="1"/>
          </p:cNvSpPr>
          <p:nvPr>
            <p:ph type="sldNum" sz="quarter" idx="17"/>
          </p:nvPr>
        </p:nvSpPr>
        <p:spPr/>
        <p:txBody>
          <a:bodyPr/>
          <a:lstStyle>
            <a:lvl1pPr>
              <a:defRPr/>
            </a:lvl1pPr>
          </a:lstStyle>
          <a:p>
            <a:pPr>
              <a:defRPr/>
            </a:pPr>
            <a:fld id="{0A912F12-ABD5-4470-86B1-8803C12EAA6E}" type="slidenum">
              <a:rPr lang="en-US" altLang="en-US"/>
              <a:pPr>
                <a:defRPr/>
              </a:pPr>
              <a:t>‹#›</a:t>
            </a:fld>
            <a:endParaRPr lang="en-US" altLang="en-US" dirty="0"/>
          </a:p>
        </p:txBody>
      </p:sp>
    </p:spTree>
    <p:extLst>
      <p:ext uri="{BB962C8B-B14F-4D97-AF65-F5344CB8AC3E}">
        <p14:creationId xmlns:p14="http://schemas.microsoft.com/office/powerpoint/2010/main" val="278686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rtlCol="0">
            <a:normAutofit/>
          </a:bodyPr>
          <a:lstStyle>
            <a:lvl1pPr marL="0" indent="0">
              <a:buNone/>
              <a:defRPr/>
            </a:lvl1pPr>
          </a:lstStyle>
          <a:p>
            <a:pPr lvl="0"/>
            <a:r>
              <a:rPr lang="en-US" noProof="0" dirty="0" smtClean="0"/>
              <a:t>Click icon to add picture</a:t>
            </a:r>
            <a:endParaRPr lang="en-US" noProof="0"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5" name="Footer Placeholder 6"/>
          <p:cNvSpPr>
            <a:spLocks noGrp="1"/>
          </p:cNvSpPr>
          <p:nvPr>
            <p:ph type="ftr" sz="quarter" idx="17"/>
          </p:nvPr>
        </p:nvSpPr>
        <p:spPr/>
        <p:txBody>
          <a:bodyPr/>
          <a:lstStyle>
            <a:lvl1pPr>
              <a:defRPr/>
            </a:lvl1pPr>
          </a:lstStyle>
          <a:p>
            <a:pPr>
              <a:defRPr/>
            </a:pPr>
            <a:r>
              <a:rPr lang="en-US" dirty="0" smtClean="0"/>
              <a:t>NTTC Training – TY 2016</a:t>
            </a:r>
            <a:endParaRPr lang="en-US" dirty="0"/>
          </a:p>
        </p:txBody>
      </p:sp>
      <p:sp>
        <p:nvSpPr>
          <p:cNvPr id="6" name="Slide Number Placeholder 9"/>
          <p:cNvSpPr>
            <a:spLocks noGrp="1"/>
          </p:cNvSpPr>
          <p:nvPr>
            <p:ph type="sldNum" sz="quarter" idx="18"/>
          </p:nvPr>
        </p:nvSpPr>
        <p:spPr/>
        <p:txBody>
          <a:bodyPr/>
          <a:lstStyle>
            <a:lvl1pPr>
              <a:defRPr/>
            </a:lvl1pPr>
          </a:lstStyle>
          <a:p>
            <a:pPr>
              <a:defRPr/>
            </a:pPr>
            <a:fld id="{3D3CD8DD-277E-499C-84BF-9127E2089749}" type="slidenum">
              <a:rPr lang="en-US" altLang="en-US"/>
              <a:pPr>
                <a:defRPr/>
              </a:pPr>
              <a:t>‹#›</a:t>
            </a:fld>
            <a:endParaRPr lang="en-US" altLang="en-US" dirty="0"/>
          </a:p>
        </p:txBody>
      </p:sp>
    </p:spTree>
    <p:extLst>
      <p:ext uri="{BB962C8B-B14F-4D97-AF65-F5344CB8AC3E}">
        <p14:creationId xmlns:p14="http://schemas.microsoft.com/office/powerpoint/2010/main" val="304689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4" name="Slide Number Placeholder 9"/>
          <p:cNvSpPr>
            <a:spLocks noGrp="1"/>
          </p:cNvSpPr>
          <p:nvPr>
            <p:ph type="sldNum" sz="quarter" idx="11"/>
          </p:nvPr>
        </p:nvSpPr>
        <p:spPr/>
        <p:txBody>
          <a:bodyPr/>
          <a:lstStyle>
            <a:lvl1pPr>
              <a:defRPr/>
            </a:lvl1pPr>
          </a:lstStyle>
          <a:p>
            <a:pPr>
              <a:defRPr/>
            </a:pPr>
            <a:fld id="{9C9E3000-1FE7-4597-BE23-A1AC10F0DE04}" type="slidenum">
              <a:rPr lang="en-US" altLang="en-US"/>
              <a:pPr>
                <a:defRPr/>
              </a:pPr>
              <a:t>‹#›</a:t>
            </a:fld>
            <a:endParaRPr lang="en-US" altLang="en-US" dirty="0"/>
          </a:p>
        </p:txBody>
      </p:sp>
    </p:spTree>
    <p:extLst>
      <p:ext uri="{BB962C8B-B14F-4D97-AF65-F5344CB8AC3E}">
        <p14:creationId xmlns:p14="http://schemas.microsoft.com/office/powerpoint/2010/main" val="104782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6"/>
          <p:cNvSpPr>
            <a:spLocks noGrp="1"/>
          </p:cNvSpPr>
          <p:nvPr>
            <p:ph type="ftr" sz="quarter" idx="10"/>
          </p:nvPr>
        </p:nvSpPr>
        <p:spPr/>
        <p:txBody>
          <a:bodyPr/>
          <a:lstStyle>
            <a:lvl1pPr>
              <a:defRPr/>
            </a:lvl1pPr>
          </a:lstStyle>
          <a:p>
            <a:pPr>
              <a:defRPr/>
            </a:pPr>
            <a:r>
              <a:rPr lang="en-US" dirty="0" smtClean="0"/>
              <a:t>NTTC Training – TY 2016</a:t>
            </a:r>
            <a:endParaRPr lang="en-US" dirty="0"/>
          </a:p>
        </p:txBody>
      </p:sp>
      <p:sp>
        <p:nvSpPr>
          <p:cNvPr id="3" name="Slide Number Placeholder 9"/>
          <p:cNvSpPr>
            <a:spLocks noGrp="1"/>
          </p:cNvSpPr>
          <p:nvPr>
            <p:ph type="sldNum" sz="quarter" idx="11"/>
          </p:nvPr>
        </p:nvSpPr>
        <p:spPr/>
        <p:txBody>
          <a:bodyPr/>
          <a:lstStyle>
            <a:lvl1pPr>
              <a:defRPr/>
            </a:lvl1pPr>
          </a:lstStyle>
          <a:p>
            <a:pPr>
              <a:defRPr/>
            </a:pPr>
            <a:fld id="{9812D7E6-FB69-44F1-8A56-928FF0B4A47C}" type="slidenum">
              <a:rPr lang="en-US" altLang="en-US"/>
              <a:pPr>
                <a:defRPr/>
              </a:pPr>
              <a:t>‹#›</a:t>
            </a:fld>
            <a:endParaRPr lang="en-US" altLang="en-US" dirty="0"/>
          </a:p>
        </p:txBody>
      </p:sp>
    </p:spTree>
    <p:extLst>
      <p:ext uri="{BB962C8B-B14F-4D97-AF65-F5344CB8AC3E}">
        <p14:creationId xmlns:p14="http://schemas.microsoft.com/office/powerpoint/2010/main" val="97653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solidFill>
            <a:srgbClr val="6720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685800" y="2133600"/>
            <a:ext cx="7812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Footer Placeholder 6"/>
          <p:cNvSpPr>
            <a:spLocks noGrp="1"/>
          </p:cNvSpPr>
          <p:nvPr>
            <p:ph type="ftr" sz="quarter" idx="3"/>
          </p:nvPr>
        </p:nvSpPr>
        <p:spPr>
          <a:xfrm>
            <a:off x="1493838" y="6213475"/>
            <a:ext cx="3451225" cy="365125"/>
          </a:xfrm>
          <a:prstGeom prst="rect">
            <a:avLst/>
          </a:prstGeom>
        </p:spPr>
        <p:txBody>
          <a:bodyPr vert="horz" lIns="91440" tIns="45720" rIns="91440" bIns="45720" rtlCol="0" anchor="ctr"/>
          <a:lstStyle>
            <a:lvl1pPr algn="l">
              <a:defRPr sz="1200" smtClean="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 2016</a:t>
            </a:r>
            <a:endParaRPr lang="en-US" dirty="0"/>
          </a:p>
        </p:txBody>
      </p:sp>
      <p:sp>
        <p:nvSpPr>
          <p:cNvPr id="10" name="Slide Number Placeholder 9"/>
          <p:cNvSpPr>
            <a:spLocks noGrp="1"/>
          </p:cNvSpPr>
          <p:nvPr>
            <p:ph type="sldNum" sz="quarter" idx="4"/>
          </p:nvPr>
        </p:nvSpPr>
        <p:spPr>
          <a:xfrm>
            <a:off x="628650" y="6213475"/>
            <a:ext cx="635000" cy="365125"/>
          </a:xfrm>
          <a:prstGeom prst="rect">
            <a:avLst/>
          </a:prstGeom>
        </p:spPr>
        <p:txBody>
          <a:bodyPr vert="horz" lIns="91440" tIns="45720" rIns="91440" bIns="45720" rtlCol="0" anchor="ctr"/>
          <a:lstStyle>
            <a:lvl1pPr algn="l">
              <a:defRPr sz="1200" smtClean="0">
                <a:solidFill>
                  <a:schemeClr val="tx1">
                    <a:tint val="75000"/>
                  </a:schemeClr>
                </a:solidFill>
                <a:latin typeface="+mn-lt"/>
                <a:cs typeface="Calibri" panose="020F0502020204030204" pitchFamily="34" charset="0"/>
              </a:defRPr>
            </a:lvl1pPr>
          </a:lstStyle>
          <a:p>
            <a:pPr>
              <a:defRPr/>
            </a:pPr>
            <a:fld id="{0C71C609-0F0D-4841-9F2F-030B3379F104}" type="slidenum">
              <a:rPr lang="en-US" altLang="en-US" smtClean="0"/>
              <a:pPr>
                <a:defRPr/>
              </a:pPr>
              <a:t>‹#›</a:t>
            </a:fld>
            <a:endParaRPr lang="en-US" altLang="en-US" dirty="0"/>
          </a:p>
        </p:txBody>
      </p:sp>
      <p:pic>
        <p:nvPicPr>
          <p:cNvPr id="1030"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83263" y="6273800"/>
            <a:ext cx="27320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3" r:id="rId1"/>
    <p:sldLayoutId id="2147484466" r:id="rId2"/>
    <p:sldLayoutId id="2147484467" r:id="rId3"/>
    <p:sldLayoutId id="2147484468" r:id="rId4"/>
    <p:sldLayoutId id="2147484469" r:id="rId5"/>
    <p:sldLayoutId id="2147484470" r:id="rId6"/>
    <p:sldLayoutId id="2147484471" r:id="rId7"/>
    <p:sldLayoutId id="2147484472" r:id="rId8"/>
  </p:sldLayoutIdLst>
  <p:hf hdr="0" dt="0"/>
  <p:txStyles>
    <p:titleStyle>
      <a:lvl1pPr marL="55563" algn="l" rtl="0" fontAlgn="base">
        <a:lnSpc>
          <a:spcPct val="90000"/>
        </a:lnSpc>
        <a:spcBef>
          <a:spcPct val="0"/>
        </a:spcBef>
        <a:spcAft>
          <a:spcPct val="0"/>
        </a:spcAft>
        <a:defRPr sz="4800" b="1" kern="1200">
          <a:solidFill>
            <a:schemeClr val="bg1"/>
          </a:solidFill>
          <a:latin typeface="+mn-lt"/>
          <a:ea typeface="Verdana" panose="020B0604030504040204" pitchFamily="34" charset="0"/>
          <a:cs typeface="Calibri" panose="020F0502020204030204" pitchFamily="34" charset="0"/>
        </a:defRPr>
      </a:lvl1pPr>
      <a:lvl2pPr marL="555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2pPr>
      <a:lvl3pPr marL="555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3pPr>
      <a:lvl4pPr marL="555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4pPr>
      <a:lvl5pPr marL="555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5pPr>
      <a:lvl6pPr marL="5127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6pPr>
      <a:lvl7pPr marL="9699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7pPr>
      <a:lvl8pPr marL="14271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8pPr>
      <a:lvl9pPr marL="1884363" algn="l" rtl="0" fontAlgn="base">
        <a:lnSpc>
          <a:spcPct val="90000"/>
        </a:lnSpc>
        <a:spcBef>
          <a:spcPct val="0"/>
        </a:spcBef>
        <a:spcAft>
          <a:spcPct val="0"/>
        </a:spcAft>
        <a:defRPr sz="4800" b="1">
          <a:solidFill>
            <a:schemeClr val="bg1"/>
          </a:solidFill>
          <a:latin typeface="Calibri" panose="020F0502020204030204" pitchFamily="34" charset="0"/>
          <a:ea typeface="Verdana" panose="020B0604030504040204" pitchFamily="34" charset="0"/>
          <a:cs typeface="Verdana" panose="020B0604030504040204" pitchFamily="34" charset="0"/>
        </a:defRPr>
      </a:lvl9pPr>
    </p:titleStyle>
    <p:bodyStyle>
      <a:lvl1pPr marL="344488" indent="-344488" algn="l" rtl="0" fontAlgn="base">
        <a:spcBef>
          <a:spcPts val="1000"/>
        </a:spcBef>
        <a:spcAft>
          <a:spcPct val="0"/>
        </a:spcAft>
        <a:buClr>
          <a:schemeClr val="accent2">
            <a:lumMod val="50000"/>
          </a:schemeClr>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rtl="0" fontAlgn="base">
        <a:spcBef>
          <a:spcPts val="500"/>
        </a:spcBef>
        <a:spcAft>
          <a:spcPct val="0"/>
        </a:spcAft>
        <a:buClr>
          <a:schemeClr val="accent2">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rtl="0" fontAlgn="base">
        <a:spcBef>
          <a:spcPts val="500"/>
        </a:spcBef>
        <a:spcAft>
          <a:spcPct val="0"/>
        </a:spcAft>
        <a:buClr>
          <a:schemeClr val="accent2">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fontAlgn="base">
        <a:spcBef>
          <a:spcPts val="500"/>
        </a:spcBef>
        <a:spcAft>
          <a:spcPct val="0"/>
        </a:spcAft>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fontAlgn="base">
        <a:spcBef>
          <a:spcPts val="500"/>
        </a:spcBef>
        <a:spcAft>
          <a:spcPct val="0"/>
        </a:spcAft>
        <a:buClr>
          <a:schemeClr val="accent2">
            <a:lumMod val="50000"/>
          </a:schemeClr>
        </a:buClr>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0.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13.wdp"/><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wmf"/><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wmf"/><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dirty="0" smtClean="0"/>
              <a:t>Filing Status</a:t>
            </a:r>
            <a:br>
              <a:rPr lang="en-US" altLang="en-US" dirty="0" smtClean="0"/>
            </a:br>
            <a:r>
              <a:rPr lang="en-US" altLang="en-US" sz="4000" i="1" dirty="0" smtClean="0"/>
              <a:t>Married, Single, and More</a:t>
            </a:r>
          </a:p>
        </p:txBody>
      </p:sp>
      <p:sp>
        <p:nvSpPr>
          <p:cNvPr id="4099" name="Subtitle 1"/>
          <p:cNvSpPr>
            <a:spLocks noGrp="1"/>
          </p:cNvSpPr>
          <p:nvPr>
            <p:ph type="subTitle" idx="1"/>
          </p:nvPr>
        </p:nvSpPr>
        <p:spPr>
          <a:xfrm>
            <a:off x="838200" y="3657600"/>
            <a:ext cx="7467600" cy="1600200"/>
          </a:xfrm>
        </p:spPr>
        <p:txBody>
          <a:bodyPr/>
          <a:lstStyle/>
          <a:p>
            <a:pPr indent="-457200">
              <a:spcBef>
                <a:spcPts val="1200"/>
              </a:spcBef>
            </a:pPr>
            <a:r>
              <a:rPr lang="en-US" altLang="en-US" dirty="0" smtClean="0"/>
              <a:t>Pub 4012 – Tab </a:t>
            </a:r>
            <a:r>
              <a:rPr lang="en-US" altLang="en-US" dirty="0" smtClean="0"/>
              <a:t>B      </a:t>
            </a:r>
            <a:endParaRPr lang="en-US" altLang="en-US" dirty="0" smtClean="0"/>
          </a:p>
          <a:p>
            <a:pPr indent="-457200">
              <a:spcBef>
                <a:spcPts val="1200"/>
              </a:spcBef>
            </a:pPr>
            <a:r>
              <a:rPr lang="en-US" altLang="en-US" dirty="0" smtClean="0"/>
              <a:t>Pub 4491 – Part 2 – </a:t>
            </a:r>
            <a:r>
              <a:rPr lang="en-US" altLang="en-US" dirty="0" smtClean="0"/>
              <a:t>Lesson </a:t>
            </a:r>
            <a:endParaRPr lang="en-US" altLang="en-US" dirty="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r>
              <a:rPr lang="en-GB" altLang="en-US" dirty="0" smtClean="0"/>
              <a:t>Single</a:t>
            </a:r>
            <a:endParaRPr lang="en-GB" altLang="en-US" dirty="0" smtClean="0"/>
          </a:p>
        </p:txBody>
      </p:sp>
      <p:sp>
        <p:nvSpPr>
          <p:cNvPr id="21509" name="Rectangle 10"/>
          <p:cNvSpPr>
            <a:spLocks noGrp="1" noChangeArrowheads="1"/>
          </p:cNvSpPr>
          <p:nvPr>
            <p:ph sz="quarter" idx="12"/>
          </p:nvPr>
        </p:nvSpPr>
        <p:spPr/>
        <p:txBody>
          <a:bodyPr>
            <a:normAutofit fontScale="77500" lnSpcReduction="20000"/>
          </a:bodyPr>
          <a:lstStyle/>
          <a:p>
            <a:r>
              <a:rPr lang="en-US" altLang="en-US" dirty="0" smtClean="0"/>
              <a:t>Not married as of December 31st</a:t>
            </a:r>
          </a:p>
          <a:p>
            <a:r>
              <a:rPr lang="en-US" altLang="en-US" dirty="0" smtClean="0"/>
              <a:t>Married, but legally separated</a:t>
            </a:r>
          </a:p>
          <a:p>
            <a:r>
              <a:rPr lang="en-US" altLang="en-US" dirty="0" smtClean="0"/>
              <a:t>May be a more advantageous filing status if:</a:t>
            </a:r>
          </a:p>
          <a:p>
            <a:pPr lvl="1"/>
            <a:r>
              <a:rPr lang="en-US" altLang="en-US" dirty="0" smtClean="0"/>
              <a:t>Recently widowed</a:t>
            </a:r>
          </a:p>
          <a:p>
            <a:pPr lvl="1"/>
            <a:r>
              <a:rPr lang="en-US" altLang="en-US" dirty="0" smtClean="0"/>
              <a:t>Have qualifying persons in the home</a:t>
            </a:r>
          </a:p>
          <a:p>
            <a:pPr lvl="1"/>
            <a:r>
              <a:rPr lang="en-US" altLang="en-US" dirty="0" smtClean="0"/>
              <a:t>Paying &gt;50% of the home’s upkeep</a:t>
            </a:r>
          </a:p>
          <a:p>
            <a:pPr lvl="1"/>
            <a:r>
              <a:rPr lang="en-US" altLang="en-US" dirty="0" smtClean="0"/>
              <a:t>See Qualifying Widow(</a:t>
            </a:r>
            <a:r>
              <a:rPr lang="en-US" altLang="en-US" dirty="0" err="1" smtClean="0"/>
              <a:t>er</a:t>
            </a:r>
            <a:r>
              <a:rPr lang="en-US" altLang="en-US" dirty="0" smtClean="0"/>
              <a:t>) or Head of Household</a:t>
            </a:r>
          </a:p>
          <a:p>
            <a:pPr lvl="1"/>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10</a:t>
            </a:fld>
            <a:endParaRPr lang="en-US" altLang="en-US" dirty="0"/>
          </a:p>
        </p:txBody>
      </p:sp>
      <p:sp>
        <p:nvSpPr>
          <p:cNvPr id="21510" name="Text Box 3"/>
          <p:cNvSpPr txBox="1">
            <a:spLocks noChangeArrowheads="1"/>
          </p:cNvSpPr>
          <p:nvPr/>
        </p:nvSpPr>
        <p:spPr bwMode="auto">
          <a:xfrm>
            <a:off x="6553200" y="61722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400" b="0" dirty="0">
              <a:solidFill>
                <a:schemeClr val="bg1"/>
              </a:solidFill>
              <a:cs typeface="Calibri" panose="020F0502020204030204" pitchFamily="34" charset="0"/>
            </a:endParaRPr>
          </a:p>
        </p:txBody>
      </p:sp>
      <p:pic>
        <p:nvPicPr>
          <p:cNvPr id="21511" name="Picture 4" descr="C:\Users\Steve\AppData\Local\Microsoft\Windows\Temporary Internet Files\Content.Word\Dogs and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7050"/>
            <a:ext cx="15732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r>
              <a:rPr lang="en-GB" altLang="en-US" dirty="0" smtClean="0"/>
              <a:t>Married Filing Jointly</a:t>
            </a:r>
            <a:endParaRPr lang="en-GB" altLang="en-US" dirty="0" smtClean="0"/>
          </a:p>
        </p:txBody>
      </p:sp>
      <p:sp>
        <p:nvSpPr>
          <p:cNvPr id="9218" name="Rectangle 2"/>
          <p:cNvSpPr>
            <a:spLocks noGrp="1" noChangeArrowheads="1"/>
          </p:cNvSpPr>
          <p:nvPr>
            <p:ph sz="quarter" idx="12"/>
          </p:nvPr>
        </p:nvSpPr>
        <p:spPr/>
        <p:txBody>
          <a:bodyPr>
            <a:normAutofit fontScale="92500" lnSpcReduction="20000"/>
          </a:bodyPr>
          <a:lstStyle/>
          <a:p>
            <a:r>
              <a:rPr lang="en-GB" altLang="en-US" dirty="0" smtClean="0"/>
              <a:t>Married on last day of year</a:t>
            </a:r>
          </a:p>
          <a:p>
            <a:r>
              <a:rPr lang="en-GB" altLang="en-US" dirty="0" smtClean="0"/>
              <a:t>Common law marriage</a:t>
            </a:r>
          </a:p>
          <a:p>
            <a:pPr lvl="1"/>
            <a:r>
              <a:rPr lang="en-GB" altLang="en-US" dirty="0" smtClean="0"/>
              <a:t>If recognized in state where started</a:t>
            </a:r>
          </a:p>
          <a:p>
            <a:r>
              <a:rPr lang="en-GB" altLang="en-US" dirty="0" smtClean="0"/>
              <a:t>Spouse died during current year/not remarried</a:t>
            </a:r>
          </a:p>
          <a:p>
            <a:r>
              <a:rPr lang="en-GB" altLang="en-US" dirty="0" smtClean="0"/>
              <a:t>Generally, most advantageous filing status</a:t>
            </a:r>
            <a:endParaRPr lang="en-GB"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11</a:t>
            </a:fld>
            <a:endParaRPr lang="en-US" altLang="en-US" dirty="0"/>
          </a:p>
        </p:txBody>
      </p:sp>
      <p:sp>
        <p:nvSpPr>
          <p:cNvPr id="23558" name="Text Box 3"/>
          <p:cNvSpPr txBox="1">
            <a:spLocks noChangeArrowheads="1"/>
          </p:cNvSpPr>
          <p:nvPr/>
        </p:nvSpPr>
        <p:spPr bwMode="auto">
          <a:xfrm>
            <a:off x="6705600" y="60960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r>
              <a:rPr lang="en-GB" altLang="en-US" dirty="0" smtClean="0"/>
              <a:t>Married Filing Separately</a:t>
            </a:r>
            <a:endParaRPr lang="en-GB" altLang="en-US" dirty="0" smtClean="0"/>
          </a:p>
        </p:txBody>
      </p:sp>
      <p:sp>
        <p:nvSpPr>
          <p:cNvPr id="10242" name="Rectangle 2"/>
          <p:cNvSpPr>
            <a:spLocks noGrp="1" noChangeArrowheads="1"/>
          </p:cNvSpPr>
          <p:nvPr>
            <p:ph sz="quarter" idx="12"/>
          </p:nvPr>
        </p:nvSpPr>
        <p:spPr/>
        <p:txBody>
          <a:bodyPr>
            <a:normAutofit lnSpcReduction="10000"/>
          </a:bodyPr>
          <a:lstStyle/>
          <a:p>
            <a:r>
              <a:rPr lang="en-GB" altLang="en-US" dirty="0" smtClean="0"/>
              <a:t>Taxpayer chooses to file MFS</a:t>
            </a:r>
          </a:p>
          <a:p>
            <a:r>
              <a:rPr lang="en-GB" altLang="en-US" dirty="0" smtClean="0"/>
              <a:t>Spouse has already filed MFS</a:t>
            </a:r>
          </a:p>
          <a:p>
            <a:r>
              <a:rPr lang="en-GB" altLang="en-US" dirty="0" smtClean="0"/>
              <a:t>Married but separated and not filing MFJ</a:t>
            </a:r>
          </a:p>
          <a:p>
            <a:r>
              <a:rPr lang="en-GB" altLang="en-US" dirty="0" smtClean="0"/>
              <a:t>Rare cases – more advantageous</a:t>
            </a:r>
          </a:p>
          <a:p>
            <a:pPr lvl="1"/>
            <a:r>
              <a:rPr lang="en-GB" altLang="en-US" dirty="0" smtClean="0"/>
              <a:t>Generally, no children in home </a:t>
            </a:r>
          </a:p>
          <a:p>
            <a:pPr lvl="1"/>
            <a:endParaRPr lang="en-GB"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12</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r>
              <a:rPr lang="en-GB" altLang="en-US" dirty="0" smtClean="0"/>
              <a:t>MFS Disadvantages</a:t>
            </a:r>
            <a:endParaRPr lang="en-GB" altLang="en-US" dirty="0" smtClean="0"/>
          </a:p>
        </p:txBody>
      </p:sp>
      <p:sp>
        <p:nvSpPr>
          <p:cNvPr id="11266" name="Rectangle 2"/>
          <p:cNvSpPr>
            <a:spLocks noGrp="1" noChangeArrowheads="1"/>
          </p:cNvSpPr>
          <p:nvPr>
            <p:ph sz="quarter" idx="12"/>
          </p:nvPr>
        </p:nvSpPr>
        <p:spPr/>
        <p:txBody>
          <a:bodyPr>
            <a:normAutofit fontScale="92500"/>
          </a:bodyPr>
          <a:lstStyle/>
          <a:p>
            <a:r>
              <a:rPr lang="en-GB" altLang="en-US" dirty="0" smtClean="0"/>
              <a:t>Highest tax rate/lower standard deduction</a:t>
            </a:r>
          </a:p>
          <a:p>
            <a:r>
              <a:rPr lang="en-GB" altLang="en-US" dirty="0" smtClean="0"/>
              <a:t>Cannot claim most tax credits</a:t>
            </a:r>
          </a:p>
          <a:p>
            <a:r>
              <a:rPr lang="en-GB" altLang="en-US" dirty="0" smtClean="0"/>
              <a:t>Cannot deduct student loan interest</a:t>
            </a:r>
          </a:p>
          <a:p>
            <a:r>
              <a:rPr lang="en-GB" altLang="en-US" dirty="0" smtClean="0"/>
              <a:t>Capital loss limit $1,500 (not $3,000)</a:t>
            </a:r>
            <a:r>
              <a:rPr lang="ar-SA" altLang="en-US" dirty="0" smtClean="0"/>
              <a:t>‏</a:t>
            </a:r>
            <a:endParaRPr lang="en-GB"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13</a:t>
            </a:fld>
            <a:endParaRPr lang="en-US" altLang="en-US" dirty="0"/>
          </a:p>
        </p:txBody>
      </p:sp>
    </p:spTree>
    <p:extLst>
      <p:ext uri="{BB962C8B-B14F-4D97-AF65-F5344CB8AC3E}">
        <p14:creationId xmlns:p14="http://schemas.microsoft.com/office/powerpoint/2010/main" val="4085869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Injured Spouse</a:t>
            </a:r>
            <a:endParaRPr lang="en-US" altLang="en-US" dirty="0" smtClean="0"/>
          </a:p>
        </p:txBody>
      </p:sp>
      <p:sp>
        <p:nvSpPr>
          <p:cNvPr id="36867" name="Content Placeholder 2"/>
          <p:cNvSpPr>
            <a:spLocks noGrp="1"/>
          </p:cNvSpPr>
          <p:nvPr>
            <p:ph sz="quarter" idx="12"/>
          </p:nvPr>
        </p:nvSpPr>
        <p:spPr/>
        <p:txBody>
          <a:bodyPr>
            <a:normAutofit fontScale="77500" lnSpcReduction="20000"/>
          </a:bodyPr>
          <a:lstStyle/>
          <a:p>
            <a:r>
              <a:rPr lang="en-US" altLang="en-US" dirty="0" smtClean="0"/>
              <a:t>A common reason taxpayers choose MFS is to avoid an offset of their refund against their spouse’s outstanding debts such as:</a:t>
            </a:r>
          </a:p>
          <a:p>
            <a:pPr lvl="1"/>
            <a:r>
              <a:rPr lang="en-US" altLang="en-US" dirty="0" smtClean="0"/>
              <a:t>Past due child support</a:t>
            </a:r>
          </a:p>
          <a:p>
            <a:pPr lvl="1"/>
            <a:r>
              <a:rPr lang="en-US" altLang="en-US" dirty="0" smtClean="0"/>
              <a:t>Past due student loans</a:t>
            </a:r>
          </a:p>
          <a:p>
            <a:pPr lvl="1"/>
            <a:r>
              <a:rPr lang="en-US" altLang="en-US" dirty="0" smtClean="0"/>
              <a:t>Tax liabilities</a:t>
            </a:r>
          </a:p>
          <a:p>
            <a:r>
              <a:rPr lang="en-US" altLang="en-US" dirty="0" smtClean="0"/>
              <a:t>In this case filing MFJ with Form 8379 Injured Spouse Allocation is an alternative</a:t>
            </a:r>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14</a:t>
            </a:fld>
            <a:endParaRPr lang="en-US" altLang="en-US" dirty="0"/>
          </a:p>
        </p:txBody>
      </p:sp>
      <p:sp>
        <p:nvSpPr>
          <p:cNvPr id="6" name="5-Point Star 5"/>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Injured Spouse Requirements</a:t>
            </a:r>
            <a:endParaRPr lang="en-US" altLang="en-US" dirty="0" smtClean="0"/>
          </a:p>
        </p:txBody>
      </p:sp>
      <p:sp>
        <p:nvSpPr>
          <p:cNvPr id="37891" name="Content Placeholder 2"/>
          <p:cNvSpPr>
            <a:spLocks noGrp="1"/>
          </p:cNvSpPr>
          <p:nvPr>
            <p:ph sz="quarter" idx="12"/>
          </p:nvPr>
        </p:nvSpPr>
        <p:spPr/>
        <p:txBody>
          <a:bodyPr>
            <a:normAutofit fontScale="77500" lnSpcReduction="20000"/>
          </a:bodyPr>
          <a:lstStyle/>
          <a:p>
            <a:r>
              <a:rPr lang="en-US" altLang="en-US" dirty="0" smtClean="0"/>
              <a:t>Filing MFJ and only one spouse owes past due amounts</a:t>
            </a:r>
          </a:p>
          <a:p>
            <a:r>
              <a:rPr lang="en-US" altLang="en-US" dirty="0" smtClean="0"/>
              <a:t>The other spouse can be considered the Injured Spouse and</a:t>
            </a:r>
          </a:p>
          <a:p>
            <a:pPr lvl="1"/>
            <a:r>
              <a:rPr lang="en-US" altLang="en-US" dirty="0" smtClean="0"/>
              <a:t>Must NOT be legally obligated to pay those debts</a:t>
            </a:r>
          </a:p>
          <a:p>
            <a:pPr lvl="1"/>
            <a:r>
              <a:rPr lang="en-US" altLang="en-US" dirty="0" smtClean="0"/>
              <a:t>Must have made and reported tax payments (such as withholding) or claimed a refundable tax credit</a:t>
            </a:r>
          </a:p>
          <a:p>
            <a:pPr lvl="1"/>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15</a:t>
            </a:fld>
            <a:endParaRPr lang="en-US" altLang="en-US" dirty="0"/>
          </a:p>
        </p:txBody>
      </p:sp>
      <p:sp>
        <p:nvSpPr>
          <p:cNvPr id="6" name="5-Point Star 5"/>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8379 </a:t>
            </a:r>
            <a:br>
              <a:rPr lang="en-US" dirty="0" smtClean="0"/>
            </a:br>
            <a:r>
              <a:rPr lang="en-US" dirty="0" smtClean="0"/>
              <a:t>Injured Spouse Allocation</a:t>
            </a:r>
            <a:endParaRPr lang="en-US" dirty="0"/>
          </a:p>
        </p:txBody>
      </p:sp>
      <p:sp>
        <p:nvSpPr>
          <p:cNvPr id="3" name="Content Placeholder 2"/>
          <p:cNvSpPr>
            <a:spLocks noGrp="1"/>
          </p:cNvSpPr>
          <p:nvPr>
            <p:ph sz="quarter" idx="12"/>
          </p:nvPr>
        </p:nvSpPr>
        <p:spPr/>
        <p:txBody>
          <a:bodyPr/>
          <a:lstStyle/>
          <a:p>
            <a:r>
              <a:rPr lang="en-US" dirty="0" smtClean="0"/>
              <a:t>Form 8379 can be filed by itself if the joint return has been filed and the refund was offset</a:t>
            </a:r>
          </a:p>
          <a:p>
            <a:r>
              <a:rPr lang="en-US" dirty="0" smtClean="0"/>
              <a:t>Include copies of all forms for both spouses that show income tax withheld</a:t>
            </a:r>
          </a:p>
          <a:p>
            <a:endParaRPr lang="en-US" dirty="0"/>
          </a:p>
        </p:txBody>
      </p:sp>
      <p:sp>
        <p:nvSpPr>
          <p:cNvPr id="5" name="Footer Placeholder 4"/>
          <p:cNvSpPr>
            <a:spLocks noGrp="1"/>
          </p:cNvSpPr>
          <p:nvPr>
            <p:ph type="ftr" sz="quarter" idx="13"/>
          </p:nvPr>
        </p:nvSpPr>
        <p:spPr/>
        <p:txBody>
          <a:bodyPr/>
          <a:lstStyle/>
          <a:p>
            <a:r>
              <a:rPr lang="en-US" dirty="0" smtClean="0"/>
              <a:t>NTTC Training – TY 2016</a:t>
            </a:r>
            <a:endParaRPr lang="en-US" dirty="0"/>
          </a:p>
        </p:txBody>
      </p:sp>
      <p:sp>
        <p:nvSpPr>
          <p:cNvPr id="7" name="Slide Number Placeholder 6"/>
          <p:cNvSpPr>
            <a:spLocks noGrp="1"/>
          </p:cNvSpPr>
          <p:nvPr>
            <p:ph type="sldNum" sz="quarter" idx="14"/>
          </p:nvPr>
        </p:nvSpPr>
        <p:spPr/>
        <p:txBody>
          <a:bodyPr/>
          <a:lstStyle/>
          <a:p>
            <a:fld id="{AE820BBC-AC8A-41A2-B5A2-A38EDA688333}" type="slidenum">
              <a:rPr lang="en-US" altLang="en-US" smtClean="0"/>
              <a:pPr/>
              <a:t>16</a:t>
            </a:fld>
            <a:endParaRPr lang="en-US" altLang="en-US" dirty="0"/>
          </a:p>
        </p:txBody>
      </p:sp>
      <p:sp>
        <p:nvSpPr>
          <p:cNvPr id="6" name="5-Point Star 5"/>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IRS Form 8379 (partial view)</a:t>
            </a:r>
            <a:endParaRPr lang="en-US" altLang="en-US" dirty="0" smtClean="0"/>
          </a:p>
        </p:txBody>
      </p:sp>
      <p:pic>
        <p:nvPicPr>
          <p:cNvPr id="32773" name="Content Placeholder 5"/>
          <p:cNvPicPr>
            <a:picLocks noGrp="1" noChangeAspect="1"/>
          </p:cNvPicPr>
          <p:nvPr>
            <p:ph sz="quarter" idx="1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873944" y="2133600"/>
            <a:ext cx="7435800" cy="3886200"/>
          </a:xfrm>
        </p:spPr>
      </p:pic>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17</a:t>
            </a:fld>
            <a:endParaRPr lang="en-US" altLang="en-US" dirty="0"/>
          </a:p>
        </p:txBody>
      </p:sp>
      <p:sp>
        <p:nvSpPr>
          <p:cNvPr id="7" name="5-Point Star 6"/>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TaxSlayer Injured Spouse</a:t>
            </a:r>
          </a:p>
        </p:txBody>
      </p:sp>
      <p:pic>
        <p:nvPicPr>
          <p:cNvPr id="33797" name="Content Placeholder 5"/>
          <p:cNvPicPr>
            <a:picLocks noGrp="1" noChangeAspect="1"/>
          </p:cNvPicPr>
          <p:nvPr>
            <p:ph sz="quarter" idx="12"/>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221" r="4342" b="43711"/>
          <a:stretch/>
        </p:blipFill>
        <p:spPr>
          <a:xfrm>
            <a:off x="670560" y="2438400"/>
            <a:ext cx="7863840" cy="2612712"/>
          </a:xfrm>
        </p:spPr>
      </p:pic>
      <p:sp>
        <p:nvSpPr>
          <p:cNvPr id="7" name="5-Point Star 6"/>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Oval 7"/>
          <p:cNvSpPr/>
          <p:nvPr/>
        </p:nvSpPr>
        <p:spPr>
          <a:xfrm>
            <a:off x="4648200" y="2339975"/>
            <a:ext cx="1676400" cy="555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Oval 8"/>
          <p:cNvSpPr/>
          <p:nvPr/>
        </p:nvSpPr>
        <p:spPr>
          <a:xfrm>
            <a:off x="381000" y="3276600"/>
            <a:ext cx="32766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Down Arrow 9"/>
          <p:cNvSpPr/>
          <p:nvPr/>
        </p:nvSpPr>
        <p:spPr>
          <a:xfrm>
            <a:off x="5244306" y="1573213"/>
            <a:ext cx="484188" cy="766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Footer Placeholder 1"/>
          <p:cNvSpPr>
            <a:spLocks noGrp="1"/>
          </p:cNvSpPr>
          <p:nvPr>
            <p:ph type="ftr" sz="quarter" idx="13"/>
          </p:nvPr>
        </p:nvSpPr>
        <p:spPr>
          <a:xfrm>
            <a:off x="1524000" y="6172200"/>
            <a:ext cx="3451225" cy="365125"/>
          </a:xfrm>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18</a:t>
            </a:fld>
            <a:endParaRPr lang="en-US" altLang="en-US" dirty="0"/>
          </a:p>
        </p:txBody>
      </p:sp>
    </p:spTree>
    <p:extLst>
      <p:ext uri="{BB962C8B-B14F-4D97-AF65-F5344CB8AC3E}">
        <p14:creationId xmlns:p14="http://schemas.microsoft.com/office/powerpoint/2010/main" val="3753853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TaxSlayer Injured Spouse (</a:t>
            </a:r>
            <a:r>
              <a:rPr lang="en-US" dirty="0" err="1" smtClean="0"/>
              <a:t>con’t</a:t>
            </a:r>
            <a:r>
              <a:rPr lang="en-US" dirty="0" smtClean="0"/>
              <a:t>)</a:t>
            </a:r>
            <a:endParaRPr lang="en-US" dirty="0"/>
          </a:p>
        </p:txBody>
      </p:sp>
      <p:pic>
        <p:nvPicPr>
          <p:cNvPr id="34821" name="Content Placeholder 5"/>
          <p:cNvPicPr>
            <a:picLocks noGrp="1" noChangeAspect="1"/>
          </p:cNvPicPr>
          <p:nvPr>
            <p:ph sz="quarter" idx="12"/>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 r="7796"/>
          <a:stretch/>
        </p:blipFill>
        <p:spPr>
          <a:xfrm>
            <a:off x="685800" y="2437416"/>
            <a:ext cx="7812088" cy="3278567"/>
          </a:xfrm>
        </p:spPr>
      </p:pic>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5" name="Slide Number Placeholder 4"/>
          <p:cNvSpPr>
            <a:spLocks noGrp="1"/>
          </p:cNvSpPr>
          <p:nvPr>
            <p:ph type="sldNum" sz="quarter" idx="14"/>
          </p:nvPr>
        </p:nvSpPr>
        <p:spPr/>
        <p:txBody>
          <a:bodyPr/>
          <a:lstStyle/>
          <a:p>
            <a:fld id="{AE820BBC-AC8A-41A2-B5A2-A38EDA688333}" type="slidenum">
              <a:rPr lang="en-US" altLang="en-US" smtClean="0"/>
              <a:pPr/>
              <a:t>19</a:t>
            </a:fld>
            <a:endParaRPr lang="en-US" altLang="en-US" dirty="0"/>
          </a:p>
        </p:txBody>
      </p:sp>
      <p:sp>
        <p:nvSpPr>
          <p:cNvPr id="7" name="5-Point Star 6"/>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Filing Status</a:t>
            </a:r>
            <a:endParaRPr lang="en-US" altLang="en-US" dirty="0" smtClean="0"/>
          </a:p>
        </p:txBody>
      </p:sp>
      <p:sp>
        <p:nvSpPr>
          <p:cNvPr id="12291" name="Rectangle 3"/>
          <p:cNvSpPr>
            <a:spLocks noGrp="1" noChangeArrowheads="1"/>
          </p:cNvSpPr>
          <p:nvPr>
            <p:ph sz="quarter" idx="12"/>
          </p:nvPr>
        </p:nvSpPr>
        <p:spPr/>
        <p:txBody>
          <a:bodyPr>
            <a:normAutofit fontScale="92500" lnSpcReduction="20000"/>
          </a:bodyPr>
          <a:lstStyle/>
          <a:p>
            <a:r>
              <a:rPr lang="en-US" altLang="en-US" dirty="0" smtClean="0"/>
              <a:t>Two criteria:</a:t>
            </a:r>
          </a:p>
          <a:p>
            <a:pPr lvl="1"/>
            <a:r>
              <a:rPr lang="en-US" altLang="en-US" dirty="0" smtClean="0"/>
              <a:t>Marital status on last day of tax year</a:t>
            </a:r>
          </a:p>
          <a:p>
            <a:pPr lvl="2"/>
            <a:r>
              <a:rPr lang="en-US" altLang="en-US" dirty="0" smtClean="0"/>
              <a:t>Federal definition – “married” </a:t>
            </a:r>
          </a:p>
          <a:p>
            <a:pPr lvl="3"/>
            <a:r>
              <a:rPr lang="en-US" altLang="en-US" dirty="0" smtClean="0"/>
              <a:t>Legal marriage under laws of any state or country</a:t>
            </a:r>
          </a:p>
          <a:p>
            <a:pPr lvl="3"/>
            <a:r>
              <a:rPr lang="en-US" altLang="en-US" dirty="0" smtClean="0"/>
              <a:t>Does not include civil unions or registered domestic partners</a:t>
            </a:r>
          </a:p>
          <a:p>
            <a:pPr lvl="1"/>
            <a:r>
              <a:rPr lang="en-US" altLang="en-US" dirty="0" smtClean="0"/>
              <a:t>Persons living in the home (may or may not be dependents)</a:t>
            </a:r>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2</a:t>
            </a:fld>
            <a:endParaRPr lang="en-US" altLang="en-US" dirty="0"/>
          </a:p>
        </p:txBody>
      </p:sp>
      <p:sp>
        <p:nvSpPr>
          <p:cNvPr id="6150" name="Rectangle 3"/>
          <p:cNvSpPr>
            <a:spLocks noChangeArrowheads="1"/>
          </p:cNvSpPr>
          <p:nvPr/>
        </p:nvSpPr>
        <p:spPr bwMode="auto">
          <a:xfrm>
            <a:off x="7043738" y="1690688"/>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000" dirty="0">
                <a:solidFill>
                  <a:srgbClr val="0070C0"/>
                </a:solidFill>
                <a:cs typeface="Calibri" panose="020F0502020204030204" pitchFamily="34" charset="0"/>
              </a:rPr>
              <a:t>Pub 17 Ch 2</a:t>
            </a:r>
          </a:p>
        </p:txBody>
      </p:sp>
      <p:pic>
        <p:nvPicPr>
          <p:cNvPr id="6151" name="Picture 6" descr="C:\Users\Steve\AppData\Local\Microsoft\Windows\Temporary Internet Files\Content.Word\Dogs and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8600"/>
            <a:ext cx="1433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TaxSlayer Form 8379 Input</a:t>
            </a:r>
          </a:p>
        </p:txBody>
      </p:sp>
      <p:pic>
        <p:nvPicPr>
          <p:cNvPr id="35845" name="Content Placeholder 5"/>
          <p:cNvPicPr>
            <a:picLocks noGrp="1" noChangeAspect="1"/>
          </p:cNvPicPr>
          <p:nvPr>
            <p:ph sz="quarter" idx="12"/>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b="19004"/>
          <a:stretch/>
        </p:blipFill>
        <p:spPr>
          <a:xfrm>
            <a:off x="685800" y="1711319"/>
            <a:ext cx="7863840" cy="4297680"/>
          </a:xfrm>
        </p:spPr>
      </p:pic>
      <p:sp>
        <p:nvSpPr>
          <p:cNvPr id="7" name="5-Point Star 6"/>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20</a:t>
            </a:fld>
            <a:endParaRPr lang="en-US" altLang="en-US" dirty="0"/>
          </a:p>
        </p:txBody>
      </p:sp>
      <p:sp>
        <p:nvSpPr>
          <p:cNvPr id="4" name="Rounded Rectangle 3"/>
          <p:cNvSpPr/>
          <p:nvPr/>
        </p:nvSpPr>
        <p:spPr>
          <a:xfrm>
            <a:off x="1524000" y="4953000"/>
            <a:ext cx="6400800" cy="3657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946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TaxSlayer Form 8379 Input</a:t>
            </a:r>
          </a:p>
        </p:txBody>
      </p:sp>
      <p:pic>
        <p:nvPicPr>
          <p:cNvPr id="36869" name="Content Placeholder 5"/>
          <p:cNvPicPr>
            <a:picLocks noGrp="1" noChangeAspect="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3352800" y="1490919"/>
            <a:ext cx="5181600" cy="4772435"/>
          </a:xfrm>
        </p:spPr>
      </p:pic>
      <p:sp>
        <p:nvSpPr>
          <p:cNvPr id="7" name="Rectangle 6"/>
          <p:cNvSpPr/>
          <p:nvPr/>
        </p:nvSpPr>
        <p:spPr>
          <a:xfrm>
            <a:off x="304800" y="1740734"/>
            <a:ext cx="3048000" cy="4522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rgbClr val="FF0000"/>
                </a:solidFill>
              </a:rPr>
              <a:t>The counselor must thoroughly review the injured spouse’s tax documents to allocate the proper amount of </a:t>
            </a:r>
            <a:r>
              <a:rPr lang="en-US" sz="2100" dirty="0" smtClean="0">
                <a:solidFill>
                  <a:srgbClr val="FF0000"/>
                </a:solidFill>
              </a:rPr>
              <a:t>income, </a:t>
            </a:r>
            <a:r>
              <a:rPr lang="en-US" sz="2100" dirty="0">
                <a:solidFill>
                  <a:srgbClr val="FF0000"/>
                </a:solidFill>
              </a:rPr>
              <a:t>and taxes withheld and check which credits/adjustments should be allocated to the injured </a:t>
            </a:r>
            <a:r>
              <a:rPr lang="en-US" sz="2100" dirty="0" smtClean="0">
                <a:solidFill>
                  <a:srgbClr val="FF0000"/>
                </a:solidFill>
              </a:rPr>
              <a:t>spouse. Do not allocate EIC, the IRS will determine that allocation.</a:t>
            </a:r>
            <a:endParaRPr lang="en-US" sz="2100" dirty="0">
              <a:solidFill>
                <a:srgbClr val="FF0000"/>
              </a:solidFill>
            </a:endParaRPr>
          </a:p>
        </p:txBody>
      </p:sp>
      <p:sp>
        <p:nvSpPr>
          <p:cNvPr id="8" name="5-Point Star 7"/>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21</a:t>
            </a:fld>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1"/>
          <p:cNvSpPr>
            <a:spLocks noGrp="1" noChangeArrowheads="1"/>
          </p:cNvSpPr>
          <p:nvPr>
            <p:ph type="title"/>
          </p:nvPr>
        </p:nvSpPr>
        <p:spPr/>
        <p:txBody>
          <a:bodyPr rtlCol="0">
            <a:normAutofit fontScale="90000"/>
          </a:bodyPr>
          <a:lstStyle/>
          <a:p>
            <a:pPr fontAlgn="auto">
              <a:spcAft>
                <a:spcPts val="0"/>
              </a:spcAft>
              <a:defRPr/>
            </a:pPr>
            <a:r>
              <a:rPr lang="en-GB" dirty="0" smtClean="0"/>
              <a:t>Head of Household – Unmarried</a:t>
            </a:r>
          </a:p>
        </p:txBody>
      </p:sp>
      <p:sp>
        <p:nvSpPr>
          <p:cNvPr id="13314" name="Rectangle 2"/>
          <p:cNvSpPr>
            <a:spLocks noGrp="1" noChangeArrowheads="1"/>
          </p:cNvSpPr>
          <p:nvPr>
            <p:ph sz="quarter" idx="12"/>
          </p:nvPr>
        </p:nvSpPr>
        <p:spPr/>
        <p:txBody>
          <a:bodyPr rtlCol="0">
            <a:normAutofit fontScale="92500" lnSpcReduction="20000"/>
          </a:bodyPr>
          <a:lstStyle/>
          <a:p>
            <a:pPr fontAlgn="auto">
              <a:spcAft>
                <a:spcPts val="0"/>
              </a:spcAft>
              <a:defRPr/>
            </a:pPr>
            <a:r>
              <a:rPr lang="en-GB" altLang="en-US" dirty="0" smtClean="0"/>
              <a:t>Provided home* for qualified child</a:t>
            </a:r>
          </a:p>
          <a:p>
            <a:pPr lvl="1" fontAlgn="auto">
              <a:spcAft>
                <a:spcPts val="0"/>
              </a:spcAft>
              <a:buClr>
                <a:schemeClr val="accent6">
                  <a:lumMod val="50000"/>
                </a:schemeClr>
              </a:buClr>
              <a:defRPr/>
            </a:pPr>
            <a:r>
              <a:rPr lang="en-GB" altLang="en-US" dirty="0" smtClean="0"/>
              <a:t>Might not be a dependent</a:t>
            </a:r>
          </a:p>
          <a:p>
            <a:pPr fontAlgn="auto">
              <a:spcAft>
                <a:spcPts val="0"/>
              </a:spcAft>
              <a:defRPr/>
            </a:pPr>
            <a:r>
              <a:rPr lang="en-GB" altLang="en-US" dirty="0" smtClean="0"/>
              <a:t>Provided home* for related dependent</a:t>
            </a:r>
          </a:p>
          <a:p>
            <a:pPr fontAlgn="auto">
              <a:spcAft>
                <a:spcPts val="0"/>
              </a:spcAft>
              <a:defRPr/>
            </a:pPr>
            <a:r>
              <a:rPr lang="en-GB" altLang="en-US" dirty="0" smtClean="0"/>
              <a:t>&gt;50% cost of maintaining home for dependent parents living elsewhere</a:t>
            </a:r>
          </a:p>
          <a:p>
            <a:pPr marL="0" indent="0" fontAlgn="auto">
              <a:spcAft>
                <a:spcPts val="0"/>
              </a:spcAft>
              <a:buFont typeface="Calibri" panose="020F0502020204030204" pitchFamily="34" charset="0"/>
              <a:buNone/>
              <a:defRPr/>
            </a:pPr>
            <a:r>
              <a:rPr lang="en-GB" altLang="en-US" dirty="0" smtClean="0"/>
              <a:t>* </a:t>
            </a:r>
            <a:r>
              <a:rPr lang="en-GB" altLang="en-US" sz="2400" dirty="0" smtClean="0"/>
              <a:t>Paid more than 50% of cost of keeping up the home</a:t>
            </a:r>
          </a:p>
        </p:txBody>
      </p:sp>
      <p:sp>
        <p:nvSpPr>
          <p:cNvPr id="38918" name="Text Box 3"/>
          <p:cNvSpPr txBox="1">
            <a:spLocks noChangeArrowheads="1"/>
          </p:cNvSpPr>
          <p:nvPr/>
        </p:nvSpPr>
        <p:spPr bwMode="auto">
          <a:xfrm>
            <a:off x="70866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800" dirty="0">
              <a:solidFill>
                <a:srgbClr val="3333FF"/>
              </a:solidFill>
              <a:cs typeface="Calibri" panose="020F0502020204030204" pitchFamily="34" charset="0"/>
            </a:endParaRPr>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pPr>
              <a:defRPr/>
            </a:pPr>
            <a:fld id="{AE820BBC-AC8A-41A2-B5A2-A38EDA688333}" type="slidenum">
              <a:rPr lang="en-US" altLang="en-US" smtClean="0"/>
              <a:pPr>
                <a:defRPr/>
              </a:pPr>
              <a:t>22</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Head of Household – Married</a:t>
            </a:r>
          </a:p>
        </p:txBody>
      </p:sp>
      <p:sp>
        <p:nvSpPr>
          <p:cNvPr id="61443" name="Rectangle 3"/>
          <p:cNvSpPr>
            <a:spLocks noGrp="1" noChangeArrowheads="1"/>
          </p:cNvSpPr>
          <p:nvPr>
            <p:ph sz="quarter" idx="12"/>
          </p:nvPr>
        </p:nvSpPr>
        <p:spPr/>
        <p:txBody>
          <a:bodyPr rtlCol="0">
            <a:normAutofit fontScale="92500" lnSpcReduction="20000"/>
          </a:bodyPr>
          <a:lstStyle/>
          <a:p>
            <a:pPr fontAlgn="auto">
              <a:spcAft>
                <a:spcPts val="0"/>
              </a:spcAft>
              <a:defRPr/>
            </a:pPr>
            <a:r>
              <a:rPr lang="en-US" altLang="en-US" dirty="0" smtClean="0"/>
              <a:t>Lived apart </a:t>
            </a:r>
            <a:r>
              <a:rPr lang="en-US" altLang="en-US" u="sng" dirty="0" smtClean="0"/>
              <a:t>all</a:t>
            </a:r>
            <a:r>
              <a:rPr lang="en-US" altLang="en-US" dirty="0" smtClean="0"/>
              <a:t> of last 6 months of year</a:t>
            </a:r>
          </a:p>
          <a:p>
            <a:pPr fontAlgn="auto">
              <a:spcAft>
                <a:spcPts val="0"/>
              </a:spcAft>
              <a:defRPr/>
            </a:pPr>
            <a:r>
              <a:rPr lang="en-US" altLang="en-US" dirty="0" smtClean="0"/>
              <a:t>Provided home* for: </a:t>
            </a:r>
          </a:p>
          <a:p>
            <a:pPr lvl="1" fontAlgn="auto">
              <a:spcAft>
                <a:spcPts val="0"/>
              </a:spcAft>
              <a:buClr>
                <a:schemeClr val="accent6">
                  <a:lumMod val="50000"/>
                </a:schemeClr>
              </a:buClr>
              <a:defRPr/>
            </a:pPr>
            <a:r>
              <a:rPr lang="en-US" altLang="en-US" dirty="0" smtClean="0"/>
              <a:t>Child, stepchild, or eligible foster child for over six months </a:t>
            </a:r>
          </a:p>
          <a:p>
            <a:pPr fontAlgn="auto">
              <a:spcAft>
                <a:spcPts val="0"/>
              </a:spcAft>
              <a:defRPr/>
            </a:pPr>
            <a:r>
              <a:rPr lang="en-US" altLang="en-US" dirty="0" smtClean="0">
                <a:solidFill>
                  <a:srgbClr val="FF0000"/>
                </a:solidFill>
              </a:rPr>
              <a:t>No other relatives qualify</a:t>
            </a:r>
          </a:p>
          <a:p>
            <a:pPr fontAlgn="auto">
              <a:spcAft>
                <a:spcPts val="0"/>
              </a:spcAft>
              <a:buFont typeface="Calibri" panose="020F0502020204030204" pitchFamily="34" charset="0"/>
              <a:buNone/>
              <a:defRPr/>
            </a:pPr>
            <a:r>
              <a:rPr lang="en-GB" altLang="en-US" dirty="0" smtClean="0"/>
              <a:t>* </a:t>
            </a:r>
            <a:r>
              <a:rPr lang="en-GB" altLang="en-US" sz="2400" dirty="0" smtClean="0"/>
              <a:t>Paid more than 50% of cost of keeping up the home</a:t>
            </a:r>
          </a:p>
          <a:p>
            <a:pPr fontAlgn="auto">
              <a:spcAft>
                <a:spcPts val="0"/>
              </a:spcAft>
              <a:buFont typeface="Calibri" panose="020F0502020204030204" pitchFamily="34" charset="0"/>
              <a:buNone/>
              <a:defRPr/>
            </a:pPr>
            <a:endParaRPr lang="en-US" altLang="en-US" dirty="0" smtClean="0"/>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pPr>
              <a:defRPr/>
            </a:pPr>
            <a:fld id="{AE820BBC-AC8A-41A2-B5A2-A38EDA688333}" type="slidenum">
              <a:rPr lang="en-US" altLang="en-US" smtClean="0"/>
              <a:pPr>
                <a:defRPr/>
              </a:pPr>
              <a:t>23</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Head of Household – Married to Non-Resident Alien</a:t>
            </a:r>
            <a:endParaRPr lang="en-US" altLang="en-US" dirty="0" smtClean="0"/>
          </a:p>
        </p:txBody>
      </p:sp>
      <p:sp>
        <p:nvSpPr>
          <p:cNvPr id="61443" name="Rectangle 3"/>
          <p:cNvSpPr>
            <a:spLocks noGrp="1" noChangeArrowheads="1"/>
          </p:cNvSpPr>
          <p:nvPr>
            <p:ph sz="quarter" idx="12"/>
          </p:nvPr>
        </p:nvSpPr>
        <p:spPr/>
        <p:txBody>
          <a:bodyPr>
            <a:normAutofit fontScale="92500" lnSpcReduction="10000"/>
          </a:bodyPr>
          <a:lstStyle/>
          <a:p>
            <a:r>
              <a:rPr lang="en-US" altLang="en-US" dirty="0" smtClean="0">
                <a:solidFill>
                  <a:srgbClr val="0000FF"/>
                </a:solidFill>
              </a:rPr>
              <a:t>Can</a:t>
            </a:r>
            <a:r>
              <a:rPr lang="en-US" altLang="en-US" dirty="0" smtClean="0"/>
              <a:t> live together</a:t>
            </a:r>
          </a:p>
          <a:p>
            <a:r>
              <a:rPr lang="en-US" altLang="en-US" dirty="0" smtClean="0"/>
              <a:t>Spouse does </a:t>
            </a:r>
            <a:r>
              <a:rPr lang="en-US" altLang="en-US" dirty="0" smtClean="0">
                <a:solidFill>
                  <a:srgbClr val="0000FF"/>
                </a:solidFill>
              </a:rPr>
              <a:t>not</a:t>
            </a:r>
            <a:r>
              <a:rPr lang="en-US" altLang="en-US" dirty="0" smtClean="0"/>
              <a:t> elect to be taxed as a resident</a:t>
            </a:r>
          </a:p>
          <a:p>
            <a:r>
              <a:rPr lang="en-US" altLang="en-US" dirty="0" smtClean="0"/>
              <a:t>Provided home* for: a qualifying person (not spouse)</a:t>
            </a:r>
          </a:p>
          <a:p>
            <a:pPr marL="514350" lvl="1" indent="0">
              <a:buNone/>
            </a:pPr>
            <a:r>
              <a:rPr lang="en-GB" altLang="en-US" dirty="0" smtClean="0"/>
              <a:t>* Paid more than 50% of cost of keeping up the home</a:t>
            </a:r>
          </a:p>
          <a:p>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24</a:t>
            </a:fld>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35" y="893135"/>
            <a:ext cx="859465" cy="859465"/>
          </a:xfrm>
          <a:prstGeom prst="rect">
            <a:avLst/>
          </a:prstGeom>
        </p:spPr>
      </p:pic>
      <p:sp>
        <p:nvSpPr>
          <p:cNvPr id="5" name="Oval Callout 4"/>
          <p:cNvSpPr/>
          <p:nvPr/>
        </p:nvSpPr>
        <p:spPr>
          <a:xfrm>
            <a:off x="5257800" y="1786847"/>
            <a:ext cx="1981200" cy="990600"/>
          </a:xfrm>
          <a:prstGeom prst="wedgeEllipseCallout">
            <a:avLst>
              <a:gd name="adj1" fmla="val -37946"/>
              <a:gd name="adj2" fmla="val -69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Issue #480</a:t>
            </a:r>
            <a:endParaRPr lang="en-US" dirty="0"/>
          </a:p>
        </p:txBody>
      </p:sp>
    </p:spTree>
    <p:extLst>
      <p:ext uri="{BB962C8B-B14F-4D97-AF65-F5344CB8AC3E}">
        <p14:creationId xmlns:p14="http://schemas.microsoft.com/office/powerpoint/2010/main" val="19352192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Head of Household – Providing a Home</a:t>
            </a:r>
            <a:endParaRPr lang="en-US" dirty="0"/>
          </a:p>
        </p:txBody>
      </p:sp>
      <p:sp>
        <p:nvSpPr>
          <p:cNvPr id="43013" name="TextBox 5"/>
          <p:cNvSpPr txBox="1">
            <a:spLocks noChangeArrowheads="1"/>
          </p:cNvSpPr>
          <p:nvPr/>
        </p:nvSpPr>
        <p:spPr bwMode="auto">
          <a:xfrm>
            <a:off x="304800" y="2209800"/>
            <a:ext cx="243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Calibri" panose="020F0502020204030204" pitchFamily="34" charset="0"/>
              </a:rPr>
              <a:t>Open </a:t>
            </a:r>
          </a:p>
          <a:p>
            <a:pPr eaLnBrk="1" hangingPunct="1">
              <a:spcBef>
                <a:spcPct val="0"/>
              </a:spcBef>
              <a:buClrTx/>
              <a:buSzTx/>
              <a:buFontTx/>
              <a:buNone/>
            </a:pPr>
            <a:r>
              <a:rPr lang="en-US" altLang="en-US" sz="3600" dirty="0">
                <a:cs typeface="Calibri" panose="020F0502020204030204" pitchFamily="34" charset="0"/>
              </a:rPr>
              <a:t>Pub 4012</a:t>
            </a:r>
          </a:p>
          <a:p>
            <a:pPr eaLnBrk="1" hangingPunct="1">
              <a:spcBef>
                <a:spcPct val="0"/>
              </a:spcBef>
              <a:buClrTx/>
              <a:buSzTx/>
              <a:buFontTx/>
              <a:buNone/>
            </a:pPr>
            <a:r>
              <a:rPr lang="en-US" altLang="en-US" sz="3600" dirty="0">
                <a:cs typeface="Calibri" panose="020F0502020204030204" pitchFamily="34" charset="0"/>
              </a:rPr>
              <a:t>To Page B-4</a:t>
            </a:r>
          </a:p>
        </p:txBody>
      </p:sp>
      <p:pic>
        <p:nvPicPr>
          <p:cNvPr id="43014"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973389" y="1767840"/>
            <a:ext cx="5593723"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dirty="0" smtClean="0"/>
              <a:t>NTTC Training – TY 2016</a:t>
            </a:r>
            <a:endParaRPr lang="en-US" dirty="0"/>
          </a:p>
        </p:txBody>
      </p:sp>
      <p:sp>
        <p:nvSpPr>
          <p:cNvPr id="5" name="Slide Number Placeholder 4"/>
          <p:cNvSpPr>
            <a:spLocks noGrp="1"/>
          </p:cNvSpPr>
          <p:nvPr>
            <p:ph type="sldNum" sz="quarter" idx="11"/>
          </p:nvPr>
        </p:nvSpPr>
        <p:spPr/>
        <p:txBody>
          <a:bodyPr/>
          <a:lstStyle/>
          <a:p>
            <a:pPr>
              <a:defRPr/>
            </a:pPr>
            <a:fld id="{9C9E3000-1FE7-4597-BE23-A1AC10F0DE04}" type="slidenum">
              <a:rPr lang="en-US" altLang="en-US" smtClean="0"/>
              <a:pPr>
                <a:defRPr/>
              </a:pPr>
              <a:t>25</a:t>
            </a:fld>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Head of Household</a:t>
            </a:r>
          </a:p>
        </p:txBody>
      </p:sp>
      <p:sp>
        <p:nvSpPr>
          <p:cNvPr id="21507" name="Rectangle 3"/>
          <p:cNvSpPr>
            <a:spLocks noGrp="1" noChangeArrowheads="1"/>
          </p:cNvSpPr>
          <p:nvPr>
            <p:ph sz="quarter" idx="12"/>
          </p:nvPr>
        </p:nvSpPr>
        <p:spPr/>
        <p:txBody>
          <a:bodyPr/>
          <a:lstStyle/>
          <a:p>
            <a:r>
              <a:rPr lang="en-US" altLang="en-US" dirty="0" smtClean="0"/>
              <a:t>Key advantages</a:t>
            </a:r>
          </a:p>
          <a:p>
            <a:pPr lvl="1"/>
            <a:r>
              <a:rPr lang="en-US" altLang="en-US" dirty="0" smtClean="0"/>
              <a:t>Higher standard deduction than Single or MFS</a:t>
            </a:r>
          </a:p>
          <a:p>
            <a:pPr lvl="1"/>
            <a:r>
              <a:rPr lang="en-US" altLang="en-US" dirty="0" smtClean="0"/>
              <a:t>Advantageous tax rate structure</a:t>
            </a:r>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26</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Qualifying Widow(</a:t>
            </a:r>
            <a:r>
              <a:rPr lang="en-US" altLang="en-US" dirty="0" err="1" smtClean="0"/>
              <a:t>er</a:t>
            </a:r>
            <a:r>
              <a:rPr lang="en-US" altLang="en-US" dirty="0" smtClean="0"/>
              <a:t>)</a:t>
            </a:r>
            <a:endParaRPr lang="en-US" altLang="en-US" dirty="0" smtClean="0"/>
          </a:p>
        </p:txBody>
      </p:sp>
      <p:sp>
        <p:nvSpPr>
          <p:cNvPr id="53251" name="Content Placeholder 2"/>
          <p:cNvSpPr>
            <a:spLocks noGrp="1"/>
          </p:cNvSpPr>
          <p:nvPr>
            <p:ph sz="quarter" idx="12"/>
          </p:nvPr>
        </p:nvSpPr>
        <p:spPr/>
        <p:txBody>
          <a:bodyPr>
            <a:normAutofit fontScale="70000" lnSpcReduction="20000"/>
          </a:bodyPr>
          <a:lstStyle/>
          <a:p>
            <a:r>
              <a:rPr lang="en-GB" altLang="en-US" dirty="0" smtClean="0"/>
              <a:t>Spouse died in one of two past years</a:t>
            </a:r>
            <a:endParaRPr lang="en-US" altLang="en-US" dirty="0" smtClean="0"/>
          </a:p>
          <a:p>
            <a:pPr lvl="1"/>
            <a:r>
              <a:rPr lang="en-GB" altLang="en-US" dirty="0" smtClean="0"/>
              <a:t>Dependent child and/or stepchild lived in home All year </a:t>
            </a:r>
          </a:p>
          <a:p>
            <a:pPr lvl="1"/>
            <a:r>
              <a:rPr lang="en-GB" altLang="en-US" dirty="0" smtClean="0"/>
              <a:t>Grandchild not eligible</a:t>
            </a:r>
            <a:endParaRPr lang="en-US" altLang="en-US" dirty="0" smtClean="0"/>
          </a:p>
          <a:p>
            <a:r>
              <a:rPr lang="en-GB" altLang="en-US" dirty="0" smtClean="0"/>
              <a:t>Maintained &gt;50% of cost home for child</a:t>
            </a:r>
          </a:p>
          <a:p>
            <a:r>
              <a:rPr lang="en-GB" altLang="en-US" dirty="0" smtClean="0"/>
              <a:t>Can file QW for two years only</a:t>
            </a:r>
          </a:p>
          <a:p>
            <a:r>
              <a:rPr lang="en-US" altLang="en-US" dirty="0" smtClean="0"/>
              <a:t>Advantages</a:t>
            </a:r>
          </a:p>
          <a:p>
            <a:pPr lvl="1"/>
            <a:r>
              <a:rPr lang="en-US" altLang="en-US" dirty="0" smtClean="0"/>
              <a:t>Standard Deduction – same as MFJ</a:t>
            </a:r>
          </a:p>
          <a:p>
            <a:pPr lvl="1"/>
            <a:r>
              <a:rPr lang="en-US" altLang="en-US" dirty="0" smtClean="0"/>
              <a:t>Uses MFJ tax rates</a:t>
            </a:r>
          </a:p>
          <a:p>
            <a:pPr lvl="1"/>
            <a:endParaRPr lang="en-US" altLang="en-US" dirty="0" smtClean="0"/>
          </a:p>
          <a:p>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27</a:t>
            </a:fld>
            <a:endParaRPr lang="en-US" alt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r>
              <a:rPr lang="en-GB" altLang="en-US" dirty="0" smtClean="0"/>
              <a:t>Special Notes</a:t>
            </a:r>
            <a:endParaRPr lang="en-GB" altLang="en-US" dirty="0" smtClean="0"/>
          </a:p>
        </p:txBody>
      </p:sp>
      <p:sp>
        <p:nvSpPr>
          <p:cNvPr id="31747" name="Rectangle 8"/>
          <p:cNvSpPr>
            <a:spLocks noGrp="1" noChangeArrowheads="1"/>
          </p:cNvSpPr>
          <p:nvPr>
            <p:ph sz="quarter" idx="12"/>
          </p:nvPr>
        </p:nvSpPr>
        <p:spPr/>
        <p:txBody>
          <a:bodyPr>
            <a:normAutofit fontScale="85000" lnSpcReduction="20000"/>
          </a:bodyPr>
          <a:lstStyle/>
          <a:p>
            <a:r>
              <a:rPr lang="en-GB" altLang="en-US" dirty="0" smtClean="0"/>
              <a:t>Child is considered to have lived with taxpayer all year if born or died during year (but not stillborn)</a:t>
            </a:r>
          </a:p>
          <a:p>
            <a:r>
              <a:rPr lang="en-GB" altLang="en-US" dirty="0" smtClean="0"/>
              <a:t>Child who is dependent of non-custodial parent under Rules for Divorced or Legally Separated Parents still qualifies custodial parent for </a:t>
            </a:r>
            <a:r>
              <a:rPr lang="en-GB" altLang="en-US" dirty="0" err="1" smtClean="0"/>
              <a:t>HoH</a:t>
            </a:r>
            <a:r>
              <a:rPr lang="en-GB" altLang="en-US" dirty="0" smtClean="0"/>
              <a:t> filing status if all other requirements met</a:t>
            </a:r>
          </a:p>
          <a:p>
            <a:endParaRPr lang="en-GB"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28</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TaxSlayer– Basic Information</a:t>
            </a:r>
          </a:p>
        </p:txBody>
      </p:sp>
      <p:pic>
        <p:nvPicPr>
          <p:cNvPr id="4915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213" y="66675"/>
            <a:ext cx="10937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177" r="6177"/>
          <a:stretch/>
        </p:blipFill>
        <p:spPr bwMode="auto">
          <a:xfrm>
            <a:off x="640080" y="2025650"/>
            <a:ext cx="786384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209800" y="2819400"/>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Down Arrow 7"/>
          <p:cNvSpPr/>
          <p:nvPr/>
        </p:nvSpPr>
        <p:spPr>
          <a:xfrm>
            <a:off x="7821613" y="1841500"/>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Footer Placeholder 1"/>
          <p:cNvSpPr>
            <a:spLocks noGrp="1"/>
          </p:cNvSpPr>
          <p:nvPr>
            <p:ph type="ftr" sz="quarter" idx="10"/>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1"/>
          </p:nvPr>
        </p:nvSpPr>
        <p:spPr/>
        <p:txBody>
          <a:bodyPr/>
          <a:lstStyle/>
          <a:p>
            <a:pPr>
              <a:defRPr/>
            </a:pPr>
            <a:fld id="{9C9E3000-1FE7-4597-BE23-A1AC10F0DE04}" type="slidenum">
              <a:rPr lang="en-US" altLang="en-US" smtClean="0"/>
              <a:pPr>
                <a:defRPr/>
              </a:pPr>
              <a:t>29</a:t>
            </a:fld>
            <a:endParaRPr lang="en-US" altLang="en-US" dirty="0"/>
          </a:p>
        </p:txBody>
      </p:sp>
    </p:spTree>
    <p:extLst>
      <p:ext uri="{BB962C8B-B14F-4D97-AF65-F5344CB8AC3E}">
        <p14:creationId xmlns:p14="http://schemas.microsoft.com/office/powerpoint/2010/main" val="23521332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Five Choices for Filing Status</a:t>
            </a:r>
            <a:endParaRPr lang="en-US" altLang="en-US" dirty="0" smtClean="0"/>
          </a:p>
        </p:txBody>
      </p:sp>
      <p:sp>
        <p:nvSpPr>
          <p:cNvPr id="68611" name="Rectangle 3"/>
          <p:cNvSpPr>
            <a:spLocks noGrp="1" noChangeArrowheads="1"/>
          </p:cNvSpPr>
          <p:nvPr>
            <p:ph sz="quarter" idx="12"/>
          </p:nvPr>
        </p:nvSpPr>
        <p:spPr/>
        <p:txBody>
          <a:bodyPr/>
          <a:lstStyle/>
          <a:p>
            <a:r>
              <a:rPr lang="en-US" altLang="en-US" dirty="0" smtClean="0"/>
              <a:t>Single</a:t>
            </a:r>
          </a:p>
          <a:p>
            <a:r>
              <a:rPr lang="en-US" altLang="en-US" dirty="0" smtClean="0"/>
              <a:t>Married filing jointly (MFJ)</a:t>
            </a:r>
          </a:p>
          <a:p>
            <a:r>
              <a:rPr lang="en-US" altLang="en-US" dirty="0" smtClean="0"/>
              <a:t>Married filing separately (MFS)</a:t>
            </a:r>
          </a:p>
          <a:p>
            <a:r>
              <a:rPr lang="en-US" altLang="en-US" dirty="0" smtClean="0"/>
              <a:t>Head of household (</a:t>
            </a:r>
            <a:r>
              <a:rPr lang="en-US" altLang="en-US" dirty="0" err="1" smtClean="0"/>
              <a:t>HoH</a:t>
            </a:r>
            <a:r>
              <a:rPr lang="en-US" altLang="en-US" dirty="0" smtClean="0"/>
              <a:t>)</a:t>
            </a:r>
          </a:p>
          <a:p>
            <a:r>
              <a:rPr lang="en-US" altLang="en-US" dirty="0" smtClean="0"/>
              <a:t>Qualified widow(</a:t>
            </a:r>
            <a:r>
              <a:rPr lang="en-US" altLang="en-US" dirty="0" err="1" smtClean="0"/>
              <a:t>er</a:t>
            </a:r>
            <a:r>
              <a:rPr lang="en-US" altLang="en-US" dirty="0" smtClean="0"/>
              <a:t>) (QW)</a:t>
            </a:r>
            <a:endParaRPr lang="en-US" altLang="en-US" dirty="0" smtClean="0"/>
          </a:p>
        </p:txBody>
      </p:sp>
      <p:sp>
        <p:nvSpPr>
          <p:cNvPr id="3" name="Footer Placeholder 2"/>
          <p:cNvSpPr>
            <a:spLocks noGrp="1"/>
          </p:cNvSpPr>
          <p:nvPr>
            <p:ph type="ftr" sz="quarter" idx="13"/>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fld id="{AE820BBC-AC8A-41A2-B5A2-A38EDA688333}" type="slidenum">
              <a:rPr lang="en-US" altLang="en-US" smtClean="0"/>
              <a:pPr/>
              <a:t>3</a:t>
            </a:fld>
            <a:endParaRPr lang="en-US" altLang="en-US" dirty="0"/>
          </a:p>
        </p:txBody>
      </p:sp>
      <p:sp>
        <p:nvSpPr>
          <p:cNvPr id="8198" name="Rectangle 7"/>
          <p:cNvSpPr>
            <a:spLocks noChangeArrowheads="1"/>
          </p:cNvSpPr>
          <p:nvPr/>
        </p:nvSpPr>
        <p:spPr bwMode="auto">
          <a:xfrm>
            <a:off x="7150100" y="1736725"/>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1800" dirty="0">
                <a:solidFill>
                  <a:srgbClr val="0070C0"/>
                </a:solidFill>
                <a:cs typeface="Calibri" panose="020F0502020204030204" pitchFamily="34" charset="0"/>
              </a:rPr>
              <a:t>Pub 4012 Tab B</a:t>
            </a:r>
          </a:p>
        </p:txBody>
      </p:sp>
      <p:pic>
        <p:nvPicPr>
          <p:cNvPr id="8199"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425" y="133350"/>
            <a:ext cx="939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3569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28650" y="365125"/>
            <a:ext cx="7886700" cy="1323975"/>
          </a:xfrm>
        </p:spPr>
        <p:txBody>
          <a:bodyPr/>
          <a:lstStyle/>
          <a:p>
            <a:r>
              <a:rPr lang="en-US" altLang="en-US" dirty="0" smtClean="0"/>
              <a:t>TaxSlayer– Filing Status</a:t>
            </a:r>
          </a:p>
        </p:txBody>
      </p:sp>
      <p:pic>
        <p:nvPicPr>
          <p:cNvPr id="5120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6225" y="0"/>
            <a:ext cx="13239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0560" y="1905001"/>
            <a:ext cx="7863840" cy="32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1"/>
          </p:nvPr>
        </p:nvSpPr>
        <p:spPr/>
        <p:txBody>
          <a:bodyPr/>
          <a:lstStyle/>
          <a:p>
            <a:pPr>
              <a:defRPr/>
            </a:pPr>
            <a:fld id="{9C9E3000-1FE7-4597-BE23-A1AC10F0DE04}" type="slidenum">
              <a:rPr lang="en-US" altLang="en-US" smtClean="0"/>
              <a:pPr>
                <a:defRPr/>
              </a:pPr>
              <a:t>30</a:t>
            </a:fld>
            <a:endParaRPr lang="en-US" altLang="en-US" dirty="0"/>
          </a:p>
        </p:txBody>
      </p:sp>
      <p:sp>
        <p:nvSpPr>
          <p:cNvPr id="4" name="Rounded Rectangle 3"/>
          <p:cNvSpPr/>
          <p:nvPr/>
        </p:nvSpPr>
        <p:spPr>
          <a:xfrm>
            <a:off x="1066800" y="5167313"/>
            <a:ext cx="4800600" cy="7762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Caution: changing the status will delete the state return, if any.</a:t>
            </a:r>
            <a:endParaRPr lang="en-US" sz="2400" dirty="0">
              <a:solidFill>
                <a:srgbClr val="0000FF"/>
              </a:solidFill>
            </a:endParaRPr>
          </a:p>
        </p:txBody>
      </p:sp>
      <p:sp>
        <p:nvSpPr>
          <p:cNvPr id="5" name="Oval Callout 4"/>
          <p:cNvSpPr/>
          <p:nvPr/>
        </p:nvSpPr>
        <p:spPr>
          <a:xfrm>
            <a:off x="6172200" y="5167313"/>
            <a:ext cx="1447800" cy="852487"/>
          </a:xfrm>
          <a:prstGeom prst="wedgeEllipseCallout">
            <a:avLst>
              <a:gd name="adj1" fmla="val -71927"/>
              <a:gd name="adj2" fmla="val -4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Issue #515</a:t>
            </a:r>
            <a:endParaRPr lang="en-US" dirty="0"/>
          </a:p>
        </p:txBody>
      </p:sp>
    </p:spTree>
    <p:extLst>
      <p:ext uri="{BB962C8B-B14F-4D97-AF65-F5344CB8AC3E}">
        <p14:creationId xmlns:p14="http://schemas.microsoft.com/office/powerpoint/2010/main" val="19336408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Quality Review	</a:t>
            </a:r>
            <a:endParaRPr lang="en-US" altLang="en-US" dirty="0" smtClean="0"/>
          </a:p>
        </p:txBody>
      </p:sp>
      <p:sp>
        <p:nvSpPr>
          <p:cNvPr id="60419" name="Content Placeholder 4"/>
          <p:cNvSpPr>
            <a:spLocks noGrp="1"/>
          </p:cNvSpPr>
          <p:nvPr>
            <p:ph sz="quarter" idx="12"/>
          </p:nvPr>
        </p:nvSpPr>
        <p:spPr/>
        <p:txBody>
          <a:bodyPr>
            <a:normAutofit fontScale="85000" lnSpcReduction="20000"/>
          </a:bodyPr>
          <a:lstStyle/>
          <a:p>
            <a:r>
              <a:rPr lang="en-US" altLang="en-US" dirty="0" smtClean="0"/>
              <a:t>Review is more than just checking that a box is checked ask probing questions</a:t>
            </a:r>
          </a:p>
          <a:p>
            <a:r>
              <a:rPr lang="en-US" altLang="en-US" dirty="0" smtClean="0"/>
              <a:t>Review prior year’s status</a:t>
            </a:r>
          </a:p>
          <a:p>
            <a:r>
              <a:rPr lang="en-US" altLang="en-US" dirty="0" smtClean="0"/>
              <a:t>Verify current year filing status with data on Intake Sheet</a:t>
            </a:r>
          </a:p>
          <a:p>
            <a:r>
              <a:rPr lang="en-US" altLang="en-US" dirty="0" smtClean="0"/>
              <a:t>Is this the correct and most advantageous filing status for the taxpayer?</a:t>
            </a:r>
          </a:p>
          <a:p>
            <a:endParaRPr lang="en-US" altLang="en-US" dirty="0" smtClean="0"/>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31</a:t>
            </a:fld>
            <a:endParaRPr lang="en-US" altLang="en-US" dirty="0"/>
          </a:p>
        </p:txBody>
      </p:sp>
      <p:pic>
        <p:nvPicPr>
          <p:cNvPr id="53254" name="Picture 5" descr="C:\Users\McHugh\AppData\Local\Microsoft\Windows\Temporary Internet Files\Content.IE5\B5UKARFG\MC9002404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33400"/>
            <a:ext cx="15938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7"/>
          <p:cNvSpPr>
            <a:spLocks noGrp="1" noChangeArrowheads="1"/>
          </p:cNvSpPr>
          <p:nvPr>
            <p:ph type="title"/>
          </p:nvPr>
        </p:nvSpPr>
        <p:spPr/>
        <p:txBody>
          <a:bodyPr/>
          <a:lstStyle/>
          <a:p>
            <a:r>
              <a:rPr lang="en-GB" altLang="en-US" dirty="0" smtClean="0"/>
              <a:t>Problem #1</a:t>
            </a:r>
          </a:p>
        </p:txBody>
      </p:sp>
      <p:sp>
        <p:nvSpPr>
          <p:cNvPr id="20483" name="Rectangle 8"/>
          <p:cNvSpPr>
            <a:spLocks noGrp="1" noChangeArrowheads="1"/>
          </p:cNvSpPr>
          <p:nvPr>
            <p:ph sz="quarter" idx="12"/>
          </p:nvPr>
        </p:nvSpPr>
        <p:spPr/>
        <p:txBody>
          <a:bodyPr rtlCol="0">
            <a:normAutofit lnSpcReduction="10000"/>
          </a:bodyPr>
          <a:lstStyle/>
          <a:p>
            <a:pPr fontAlgn="auto">
              <a:spcAft>
                <a:spcPts val="0"/>
              </a:spcAft>
              <a:defRPr/>
            </a:pPr>
            <a:r>
              <a:rPr lang="en-GB" altLang="en-US" sz="2800" dirty="0" smtClean="0"/>
              <a:t>Mr. Buck provides total support for his two young children. His wife died in 2013, and he has not remarried. </a:t>
            </a:r>
          </a:p>
          <a:p>
            <a:pPr fontAlgn="auto">
              <a:spcAft>
                <a:spcPts val="0"/>
              </a:spcAft>
              <a:defRPr/>
            </a:pPr>
            <a:r>
              <a:rPr lang="en-GB" altLang="en-US" sz="2800" dirty="0" smtClean="0"/>
              <a:t>What is the best filing status for Mr. Buck?</a:t>
            </a:r>
          </a:p>
          <a:p>
            <a:pPr algn="ctr" fontAlgn="auto">
              <a:spcAft>
                <a:spcPts val="0"/>
              </a:spcAft>
              <a:buFont typeface="Calibri" panose="020F0502020204030204" pitchFamily="34" charset="0"/>
              <a:buNone/>
              <a:defRPr/>
            </a:pPr>
            <a:r>
              <a:rPr lang="en-GB" altLang="en-US" sz="2800" dirty="0" smtClean="0">
                <a:solidFill>
                  <a:srgbClr val="0000CC"/>
                </a:solidFill>
              </a:rPr>
              <a:t>Head of Household </a:t>
            </a:r>
          </a:p>
          <a:p>
            <a:pPr fontAlgn="auto">
              <a:spcAft>
                <a:spcPts val="0"/>
              </a:spcAft>
              <a:defRPr/>
            </a:pPr>
            <a:r>
              <a:rPr lang="en-GB" altLang="en-US" sz="2800" dirty="0" smtClean="0"/>
              <a:t>What would have been best if his wife died in TY2014?</a:t>
            </a:r>
            <a:endParaRPr lang="en-GB" altLang="en-US" sz="2400" dirty="0" smtClean="0"/>
          </a:p>
          <a:p>
            <a:pPr algn="ctr" fontAlgn="auto">
              <a:spcBef>
                <a:spcPts val="2000"/>
              </a:spcBef>
              <a:spcAft>
                <a:spcPts val="0"/>
              </a:spcAft>
              <a:buClr>
                <a:srgbClr val="000000"/>
              </a:buClr>
              <a:buFont typeface="Calibri" panose="020F0502020204030204" pitchFamily="34" charset="0"/>
              <a:buNone/>
              <a:defRPr/>
            </a:pPr>
            <a:r>
              <a:rPr lang="en-GB" altLang="en-US" sz="2800" dirty="0" smtClean="0">
                <a:solidFill>
                  <a:srgbClr val="000000"/>
                </a:solidFill>
              </a:rPr>
              <a:t>	</a:t>
            </a:r>
            <a:r>
              <a:rPr lang="en-GB" altLang="en-US" sz="2800" dirty="0" smtClean="0">
                <a:solidFill>
                  <a:srgbClr val="0000CC"/>
                </a:solidFill>
              </a:rPr>
              <a:t>Qualifying Widower</a:t>
            </a:r>
            <a:endParaRPr lang="en-US" altLang="en-US" sz="2800" dirty="0" smtClean="0">
              <a:solidFill>
                <a:srgbClr val="0000CC"/>
              </a:solidFill>
            </a:endParaRPr>
          </a:p>
          <a:p>
            <a:pPr algn="ctr" fontAlgn="auto">
              <a:spcAft>
                <a:spcPts val="0"/>
              </a:spcAft>
              <a:buFont typeface="Calibri" panose="020F0502020204030204" pitchFamily="34" charset="0"/>
              <a:buNone/>
              <a:defRPr/>
            </a:pPr>
            <a:endParaRPr lang="en-GB" altLang="en-US" sz="2400" dirty="0" smtClean="0"/>
          </a:p>
          <a:p>
            <a:pPr fontAlgn="auto">
              <a:spcAft>
                <a:spcPts val="0"/>
              </a:spcAft>
              <a:buFont typeface="Calibri" panose="020F0502020204030204" pitchFamily="34" charset="0"/>
              <a:buNone/>
              <a:defRPr/>
            </a:pPr>
            <a:endParaRPr lang="en-US" altLang="en-US" sz="2800" dirty="0" smtClean="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32</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Problem #2</a:t>
            </a:r>
          </a:p>
        </p:txBody>
      </p:sp>
      <p:sp>
        <p:nvSpPr>
          <p:cNvPr id="22531" name="Rectangle 3"/>
          <p:cNvSpPr>
            <a:spLocks noGrp="1" noChangeArrowheads="1"/>
          </p:cNvSpPr>
          <p:nvPr>
            <p:ph sz="quarter" idx="12"/>
          </p:nvPr>
        </p:nvSpPr>
        <p:spPr/>
        <p:txBody>
          <a:bodyPr/>
          <a:lstStyle/>
          <a:p>
            <a:pPr>
              <a:lnSpc>
                <a:spcPct val="80000"/>
              </a:lnSpc>
            </a:pPr>
            <a:r>
              <a:rPr lang="en-US" altLang="en-US" sz="2500" dirty="0" smtClean="0"/>
              <a:t>Jane, 69, whose husband died July 1 last year, had a $20,000 pension and $15,000 in social security in the tax year.</a:t>
            </a:r>
          </a:p>
          <a:p>
            <a:pPr>
              <a:lnSpc>
                <a:spcPct val="80000"/>
              </a:lnSpc>
            </a:pPr>
            <a:r>
              <a:rPr lang="en-US" altLang="en-US" sz="2500" dirty="0" smtClean="0"/>
              <a:t>Her 10-year-old grandson lived with her and is her dependent.</a:t>
            </a:r>
          </a:p>
          <a:p>
            <a:pPr>
              <a:lnSpc>
                <a:spcPct val="80000"/>
              </a:lnSpc>
            </a:pPr>
            <a:r>
              <a:rPr lang="en-US" altLang="en-US" sz="2500" dirty="0" smtClean="0"/>
              <a:t>What is the best filing status for Jane? </a:t>
            </a:r>
          </a:p>
          <a:p>
            <a:pPr algn="ctr">
              <a:lnSpc>
                <a:spcPct val="80000"/>
              </a:lnSpc>
              <a:buFont typeface="Calibri" panose="020F0502020204030204" pitchFamily="34" charset="0"/>
              <a:buNone/>
            </a:pPr>
            <a:r>
              <a:rPr lang="en-US" altLang="en-US" sz="2500" dirty="0" smtClean="0">
                <a:solidFill>
                  <a:srgbClr val="0000FF"/>
                </a:solidFill>
              </a:rPr>
              <a:t>MFJ</a:t>
            </a:r>
          </a:p>
          <a:p>
            <a:pPr>
              <a:lnSpc>
                <a:spcPct val="80000"/>
              </a:lnSpc>
            </a:pPr>
            <a:r>
              <a:rPr lang="en-US" altLang="en-US" sz="2500" dirty="0" smtClean="0"/>
              <a:t>Assuming nothing changes, what filing status is best for next year?</a:t>
            </a:r>
          </a:p>
          <a:p>
            <a:pPr algn="ctr">
              <a:lnSpc>
                <a:spcPct val="80000"/>
              </a:lnSpc>
              <a:buFont typeface="Calibri" panose="020F0502020204030204" pitchFamily="34" charset="0"/>
              <a:buNone/>
            </a:pPr>
            <a:r>
              <a:rPr lang="en-US" altLang="en-US" sz="2500" dirty="0" smtClean="0">
                <a:solidFill>
                  <a:srgbClr val="0000FF"/>
                </a:solidFill>
              </a:rPr>
              <a:t>Head Of Household</a:t>
            </a:r>
          </a:p>
          <a:p>
            <a:pPr>
              <a:lnSpc>
                <a:spcPct val="80000"/>
              </a:lnSpc>
            </a:pPr>
            <a:endParaRPr lang="en-US" altLang="en-US" sz="2500" dirty="0" smtClean="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33</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dirty="0" smtClean="0"/>
              <a:t>Problem #2 (cont)</a:t>
            </a:r>
          </a:p>
        </p:txBody>
      </p:sp>
      <p:sp>
        <p:nvSpPr>
          <p:cNvPr id="59397" name="Rectangle 3"/>
          <p:cNvSpPr>
            <a:spLocks noGrp="1" noChangeArrowheads="1"/>
          </p:cNvSpPr>
          <p:nvPr>
            <p:ph sz="quarter" idx="12"/>
          </p:nvPr>
        </p:nvSpPr>
        <p:spPr/>
        <p:txBody>
          <a:bodyPr/>
          <a:lstStyle/>
          <a:p>
            <a:pPr>
              <a:buFont typeface="Calibri" panose="020F0502020204030204" pitchFamily="34" charset="0"/>
              <a:buNone/>
            </a:pPr>
            <a:r>
              <a:rPr lang="en-US" altLang="en-US" dirty="0" smtClean="0"/>
              <a:t>Note: </a:t>
            </a:r>
            <a:br>
              <a:rPr lang="en-US" altLang="en-US" dirty="0" smtClean="0"/>
            </a:br>
            <a:r>
              <a:rPr lang="en-US" altLang="en-US" dirty="0" smtClean="0"/>
              <a:t>Grandchild is not a qualifying child dependent for Qualifying Widow(er) with Dependent Child purposes – own child or stepchild only</a:t>
            </a:r>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34</a:t>
            </a:fld>
            <a:endParaRPr lang="en-US"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Problem #3</a:t>
            </a:r>
          </a:p>
        </p:txBody>
      </p:sp>
      <p:sp>
        <p:nvSpPr>
          <p:cNvPr id="23555" name="Rectangle 3"/>
          <p:cNvSpPr>
            <a:spLocks noGrp="1" noChangeArrowheads="1"/>
          </p:cNvSpPr>
          <p:nvPr>
            <p:ph sz="quarter" idx="12"/>
          </p:nvPr>
        </p:nvSpPr>
        <p:spPr>
          <a:xfrm>
            <a:off x="685800" y="1828800"/>
            <a:ext cx="7812088" cy="3886200"/>
          </a:xfrm>
        </p:spPr>
        <p:txBody>
          <a:bodyPr>
            <a:normAutofit fontScale="85000" lnSpcReduction="20000"/>
          </a:bodyPr>
          <a:lstStyle/>
          <a:p>
            <a:r>
              <a:rPr lang="en-US" dirty="0" smtClean="0"/>
              <a:t>Luke and Linda are still married, but chose to live apart for most of the year</a:t>
            </a:r>
          </a:p>
          <a:p>
            <a:r>
              <a:rPr lang="en-US" dirty="0" smtClean="0"/>
              <a:t>Their two children lived with Linda all year</a:t>
            </a:r>
          </a:p>
          <a:p>
            <a:r>
              <a:rPr lang="en-US" dirty="0" smtClean="0"/>
              <a:t>In July, Luke was out of a job so he moved back in the house for just that month</a:t>
            </a:r>
          </a:p>
          <a:p>
            <a:r>
              <a:rPr lang="en-US" dirty="0" smtClean="0"/>
              <a:t>What filing status can they each choose?</a:t>
            </a:r>
          </a:p>
        </p:txBody>
      </p:sp>
      <p:sp>
        <p:nvSpPr>
          <p:cNvPr id="2" name="Footer Placeholder 1"/>
          <p:cNvSpPr>
            <a:spLocks noGrp="1"/>
          </p:cNvSpPr>
          <p:nvPr>
            <p:ph type="ftr" sz="quarter" idx="13"/>
          </p:nvPr>
        </p:nvSpPr>
        <p:spPr/>
        <p:txBody>
          <a:bodyPr/>
          <a:lstStyle/>
          <a:p>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fld id="{AE820BBC-AC8A-41A2-B5A2-A38EDA688333}" type="slidenum">
              <a:rPr lang="en-US" altLang="en-US" smtClean="0"/>
              <a:pPr/>
              <a:t>35</a:t>
            </a:fld>
            <a:endParaRPr lang="en-US" altLang="en-US" dirty="0"/>
          </a:p>
        </p:txBody>
      </p:sp>
      <p:sp>
        <p:nvSpPr>
          <p:cNvPr id="6" name="Rectangle 5"/>
          <p:cNvSpPr>
            <a:spLocks noChangeArrowheads="1"/>
          </p:cNvSpPr>
          <p:nvPr/>
        </p:nvSpPr>
        <p:spPr bwMode="auto">
          <a:xfrm>
            <a:off x="1271588" y="5562600"/>
            <a:ext cx="6600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marL="455613" indent="-455613">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algn="ctr" eaLnBrk="1" hangingPunct="1">
              <a:spcBef>
                <a:spcPct val="0"/>
              </a:spcBef>
              <a:buClrTx/>
              <a:buSzTx/>
              <a:buFontTx/>
              <a:buNone/>
            </a:pPr>
            <a:r>
              <a:rPr lang="en-US" altLang="en-US" sz="3000" dirty="0">
                <a:solidFill>
                  <a:srgbClr val="0000FF"/>
                </a:solidFill>
                <a:cs typeface="Calibri" panose="020F0502020204030204" pitchFamily="34" charset="0"/>
              </a:rPr>
              <a:t>MFJ or MFS (both must use same status)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Problem #4</a:t>
            </a:r>
          </a:p>
        </p:txBody>
      </p:sp>
      <p:sp>
        <p:nvSpPr>
          <p:cNvPr id="3" name="Content Placeholder 2"/>
          <p:cNvSpPr>
            <a:spLocks noGrp="1"/>
          </p:cNvSpPr>
          <p:nvPr>
            <p:ph sz="quarter" idx="12"/>
          </p:nvPr>
        </p:nvSpPr>
        <p:spPr>
          <a:xfrm>
            <a:off x="906463" y="1828800"/>
            <a:ext cx="7391400" cy="4237038"/>
          </a:xfrm>
        </p:spPr>
        <p:txBody>
          <a:bodyPr rtlCol="0">
            <a:normAutofit lnSpcReduction="10000"/>
          </a:bodyPr>
          <a:lstStyle/>
          <a:p>
            <a:pPr fontAlgn="auto">
              <a:spcAft>
                <a:spcPts val="0"/>
              </a:spcAft>
              <a:defRPr/>
            </a:pPr>
            <a:r>
              <a:rPr lang="en-US" altLang="en-US" sz="3000" dirty="0" smtClean="0"/>
              <a:t>Peter is single</a:t>
            </a:r>
          </a:p>
          <a:p>
            <a:pPr fontAlgn="auto">
              <a:spcAft>
                <a:spcPts val="0"/>
              </a:spcAft>
              <a:defRPr/>
            </a:pPr>
            <a:r>
              <a:rPr lang="en-US" altLang="en-US" sz="3000" dirty="0" smtClean="0"/>
              <a:t>Peter’s mother lived with him until March last year.</a:t>
            </a:r>
          </a:p>
          <a:p>
            <a:pPr fontAlgn="auto">
              <a:spcAft>
                <a:spcPts val="0"/>
              </a:spcAft>
              <a:defRPr/>
            </a:pPr>
            <a:r>
              <a:rPr lang="en-US" altLang="en-US" sz="3000" dirty="0" smtClean="0"/>
              <a:t>In March Peter moved his mother to a nursing home and he pays for her room and care</a:t>
            </a:r>
          </a:p>
          <a:p>
            <a:pPr fontAlgn="auto">
              <a:spcAft>
                <a:spcPts val="0"/>
              </a:spcAft>
              <a:defRPr/>
            </a:pPr>
            <a:r>
              <a:rPr lang="en-US" altLang="en-US" sz="3000" dirty="0" smtClean="0"/>
              <a:t>What is Peter’s best filing status?</a:t>
            </a:r>
          </a:p>
          <a:p>
            <a:pPr fontAlgn="auto">
              <a:spcAft>
                <a:spcPts val="0"/>
              </a:spcAft>
              <a:buFont typeface="Calibri" panose="020F0502020204030204" pitchFamily="34" charset="0"/>
              <a:buNone/>
              <a:defRPr/>
            </a:pPr>
            <a:r>
              <a:rPr lang="en-US" altLang="en-US" dirty="0" smtClean="0"/>
              <a:t>    </a:t>
            </a:r>
            <a:r>
              <a:rPr lang="en-US" altLang="en-US" dirty="0" smtClean="0">
                <a:solidFill>
                  <a:srgbClr val="0000FF"/>
                </a:solidFill>
              </a:rPr>
              <a:t>Head of Household</a:t>
            </a:r>
          </a:p>
          <a:p>
            <a:pPr fontAlgn="auto">
              <a:spcAft>
                <a:spcPts val="0"/>
              </a:spcAft>
              <a:defRPr/>
            </a:pPr>
            <a:endParaRPr lang="en-US" altLang="en-US" dirty="0" smtClean="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5" name="Slide Number Placeholder 4"/>
          <p:cNvSpPr>
            <a:spLocks noGrp="1"/>
          </p:cNvSpPr>
          <p:nvPr>
            <p:ph type="sldNum" sz="quarter" idx="14"/>
          </p:nvPr>
        </p:nvSpPr>
        <p:spPr/>
        <p:txBody>
          <a:bodyPr/>
          <a:lstStyle/>
          <a:p>
            <a:pPr>
              <a:defRPr/>
            </a:pPr>
            <a:fld id="{AE820BBC-AC8A-41A2-B5A2-A38EDA688333}" type="slidenum">
              <a:rPr lang="en-US" altLang="en-US" smtClean="0"/>
              <a:pPr>
                <a:defRPr/>
              </a:pPr>
              <a:t>36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Problem #5</a:t>
            </a:r>
          </a:p>
        </p:txBody>
      </p:sp>
      <p:sp>
        <p:nvSpPr>
          <p:cNvPr id="3" name="Content Placeholder 2"/>
          <p:cNvSpPr>
            <a:spLocks noGrp="1"/>
          </p:cNvSpPr>
          <p:nvPr>
            <p:ph sz="quarter" idx="12"/>
          </p:nvPr>
        </p:nvSpPr>
        <p:spPr>
          <a:xfrm>
            <a:off x="906463" y="2209800"/>
            <a:ext cx="7391400" cy="3856038"/>
          </a:xfrm>
        </p:spPr>
        <p:txBody>
          <a:bodyPr rtlCol="0">
            <a:normAutofit lnSpcReduction="10000"/>
          </a:bodyPr>
          <a:lstStyle/>
          <a:p>
            <a:pPr fontAlgn="auto">
              <a:spcAft>
                <a:spcPts val="0"/>
              </a:spcAft>
              <a:defRPr/>
            </a:pPr>
            <a:r>
              <a:rPr lang="en-US" altLang="en-US" sz="3000" dirty="0" smtClean="0"/>
              <a:t>Jack and Jill Murphy are married and want to file MFS because Jack owes back child support and their refund will be offset</a:t>
            </a:r>
          </a:p>
          <a:p>
            <a:pPr fontAlgn="auto">
              <a:spcAft>
                <a:spcPts val="0"/>
              </a:spcAft>
              <a:defRPr/>
            </a:pPr>
            <a:r>
              <a:rPr lang="en-US" altLang="en-US" sz="3000" dirty="0" smtClean="0"/>
              <a:t>What other options do they have?</a:t>
            </a:r>
          </a:p>
          <a:p>
            <a:pPr fontAlgn="auto">
              <a:spcAft>
                <a:spcPts val="0"/>
              </a:spcAft>
              <a:defRPr/>
            </a:pPr>
            <a:r>
              <a:rPr lang="en-US" altLang="en-US" sz="3000" dirty="0" smtClean="0"/>
              <a:t>What probing questions do you ask?</a:t>
            </a:r>
          </a:p>
          <a:p>
            <a:pPr fontAlgn="auto">
              <a:spcAft>
                <a:spcPts val="0"/>
              </a:spcAft>
              <a:defRPr/>
            </a:pPr>
            <a:endParaRPr lang="en-US" altLang="en-US" sz="3000" dirty="0" smtClean="0"/>
          </a:p>
          <a:p>
            <a:pPr fontAlgn="auto">
              <a:spcAft>
                <a:spcPts val="0"/>
              </a:spcAft>
              <a:buFont typeface="Calibri" panose="020F0502020204030204" pitchFamily="34" charset="0"/>
              <a:buNone/>
              <a:defRPr/>
            </a:pPr>
            <a:r>
              <a:rPr lang="en-US" altLang="en-US" dirty="0" smtClean="0"/>
              <a:t>  </a:t>
            </a:r>
            <a:endParaRPr lang="en-US" altLang="en-US" dirty="0" smtClean="0">
              <a:solidFill>
                <a:srgbClr val="0000FF"/>
              </a:solidFill>
            </a:endParaRPr>
          </a:p>
          <a:p>
            <a:pPr fontAlgn="auto">
              <a:spcAft>
                <a:spcPts val="0"/>
              </a:spcAft>
              <a:defRPr/>
            </a:pPr>
            <a:endParaRPr lang="en-US" altLang="en-US" dirty="0" smtClean="0"/>
          </a:p>
        </p:txBody>
      </p:sp>
      <p:sp>
        <p:nvSpPr>
          <p:cNvPr id="6" name="5-Point Star 5"/>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5" name="Slide Number Placeholder 4"/>
          <p:cNvSpPr>
            <a:spLocks noGrp="1"/>
          </p:cNvSpPr>
          <p:nvPr>
            <p:ph type="sldNum" sz="quarter" idx="14"/>
          </p:nvPr>
        </p:nvSpPr>
        <p:spPr/>
        <p:txBody>
          <a:bodyPr/>
          <a:lstStyle/>
          <a:p>
            <a:pPr>
              <a:defRPr/>
            </a:pPr>
            <a:fld id="{AE820BBC-AC8A-41A2-B5A2-A38EDA688333}" type="slidenum">
              <a:rPr lang="en-US" altLang="en-US" smtClean="0"/>
              <a:pPr>
                <a:defRPr/>
              </a:pPr>
              <a:t>37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Problem #5 (Con’t)</a:t>
            </a:r>
          </a:p>
        </p:txBody>
      </p:sp>
      <p:sp>
        <p:nvSpPr>
          <p:cNvPr id="70659" name="Content Placeholder 2"/>
          <p:cNvSpPr>
            <a:spLocks noGrp="1"/>
          </p:cNvSpPr>
          <p:nvPr>
            <p:ph sz="quarter" idx="12"/>
          </p:nvPr>
        </p:nvSpPr>
        <p:spPr/>
        <p:txBody>
          <a:bodyPr rtlCol="0">
            <a:normAutofit fontScale="92500" lnSpcReduction="20000"/>
          </a:bodyPr>
          <a:lstStyle/>
          <a:p>
            <a:pPr fontAlgn="auto">
              <a:spcAft>
                <a:spcPts val="0"/>
              </a:spcAft>
              <a:defRPr/>
            </a:pPr>
            <a:r>
              <a:rPr lang="en-US" altLang="en-US" dirty="0" smtClean="0"/>
              <a:t>They can file MFJ with Form 8379 Injured Spouse Allocation</a:t>
            </a:r>
          </a:p>
          <a:p>
            <a:pPr fontAlgn="auto">
              <a:spcAft>
                <a:spcPts val="0"/>
              </a:spcAft>
              <a:defRPr/>
            </a:pPr>
            <a:r>
              <a:rPr lang="en-US" altLang="en-US" dirty="0" smtClean="0"/>
              <a:t>Probing questions:</a:t>
            </a:r>
          </a:p>
          <a:p>
            <a:pPr lvl="1" fontAlgn="auto">
              <a:spcAft>
                <a:spcPts val="0"/>
              </a:spcAft>
              <a:buClr>
                <a:schemeClr val="accent6">
                  <a:lumMod val="50000"/>
                </a:schemeClr>
              </a:buClr>
              <a:defRPr/>
            </a:pPr>
            <a:r>
              <a:rPr lang="en-US" altLang="en-US" dirty="0" smtClean="0"/>
              <a:t>Is Jill legally obligated to pay any of the debts?</a:t>
            </a:r>
          </a:p>
          <a:p>
            <a:pPr lvl="1" fontAlgn="auto">
              <a:spcAft>
                <a:spcPts val="0"/>
              </a:spcAft>
              <a:buClr>
                <a:schemeClr val="accent6">
                  <a:lumMod val="50000"/>
                </a:schemeClr>
              </a:buClr>
              <a:defRPr/>
            </a:pPr>
            <a:r>
              <a:rPr lang="en-US" altLang="en-US" dirty="0" smtClean="0"/>
              <a:t>Did Jill </a:t>
            </a:r>
            <a:r>
              <a:rPr lang="en-US" altLang="en-US" sz="3200" dirty="0" smtClean="0"/>
              <a:t>make and report tax payments (such as withholding) or claim a refundable tax credit?</a:t>
            </a:r>
          </a:p>
          <a:p>
            <a:pPr lvl="1" fontAlgn="auto">
              <a:spcAft>
                <a:spcPts val="0"/>
              </a:spcAft>
              <a:buClr>
                <a:schemeClr val="accent6">
                  <a:lumMod val="50000"/>
                </a:schemeClr>
              </a:buClr>
              <a:defRPr/>
            </a:pPr>
            <a:endParaRPr lang="en-US" altLang="en-US" dirty="0" smtClean="0"/>
          </a:p>
        </p:txBody>
      </p:sp>
      <p:sp>
        <p:nvSpPr>
          <p:cNvPr id="6" name="5-Point Star 5"/>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Footer Placeholder 1"/>
          <p:cNvSpPr>
            <a:spLocks noGrp="1"/>
          </p:cNvSpPr>
          <p:nvPr>
            <p:ph type="ftr" sz="quarter" idx="13"/>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4"/>
          </p:nvPr>
        </p:nvSpPr>
        <p:spPr/>
        <p:txBody>
          <a:bodyPr/>
          <a:lstStyle/>
          <a:p>
            <a:pPr>
              <a:defRPr/>
            </a:pPr>
            <a:fld id="{AE820BBC-AC8A-41A2-B5A2-A38EDA688333}" type="slidenum">
              <a:rPr lang="en-US" altLang="en-US" smtClean="0"/>
              <a:pPr>
                <a:defRPr/>
              </a:pPr>
              <a:t>38</a:t>
            </a:fld>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Filing Status</a:t>
            </a:r>
          </a:p>
        </p:txBody>
      </p:sp>
      <p:sp>
        <p:nvSpPr>
          <p:cNvPr id="64517" name="Text Box 3"/>
          <p:cNvSpPr txBox="1">
            <a:spLocks noChangeArrowheads="1"/>
          </p:cNvSpPr>
          <p:nvPr/>
        </p:nvSpPr>
        <p:spPr bwMode="auto">
          <a:xfrm>
            <a:off x="2133600" y="2438400"/>
            <a:ext cx="3711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50000"/>
              </a:spcBef>
              <a:buClrTx/>
              <a:buSzTx/>
              <a:buFontTx/>
              <a:buNone/>
            </a:pPr>
            <a:endParaRPr lang="en-US" altLang="en-US" sz="1800" b="0" dirty="0">
              <a:cs typeface="Calibri" panose="020F0502020204030204" pitchFamily="34" charset="0"/>
            </a:endParaRPr>
          </a:p>
        </p:txBody>
      </p:sp>
      <p:sp>
        <p:nvSpPr>
          <p:cNvPr id="31748" name="Text Box 4"/>
          <p:cNvSpPr txBox="1">
            <a:spLocks noChangeArrowheads="1"/>
          </p:cNvSpPr>
          <p:nvPr/>
        </p:nvSpPr>
        <p:spPr bwMode="auto">
          <a:xfrm>
            <a:off x="1524000" y="25019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defRPr/>
            </a:pPr>
            <a:r>
              <a:rPr lang="en-US" altLang="en-US" sz="3600" b="1" dirty="0" smtClean="0">
                <a:latin typeface="+mn-lt"/>
                <a:cs typeface="Calibri" panose="020F0502020204030204" pitchFamily="34" charset="0"/>
              </a:rPr>
              <a:t>Questions?</a:t>
            </a:r>
          </a:p>
        </p:txBody>
      </p:sp>
      <p:sp>
        <p:nvSpPr>
          <p:cNvPr id="31749" name="Text Box 5"/>
          <p:cNvSpPr txBox="1">
            <a:spLocks noChangeArrowheads="1"/>
          </p:cNvSpPr>
          <p:nvPr/>
        </p:nvSpPr>
        <p:spPr bwMode="auto">
          <a:xfrm>
            <a:off x="4343400" y="41910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defRPr/>
            </a:pPr>
            <a:r>
              <a:rPr lang="en-US" altLang="en-US" sz="3600" b="1" dirty="0" smtClean="0">
                <a:latin typeface="+mn-lt"/>
                <a:cs typeface="Calibri" panose="020F0502020204030204" pitchFamily="34" charset="0"/>
              </a:rPr>
              <a:t>Comments?</a:t>
            </a:r>
          </a:p>
        </p:txBody>
      </p:sp>
      <p:pic>
        <p:nvPicPr>
          <p:cNvPr id="645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09800"/>
            <a:ext cx="13430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p>
            <a:pPr>
              <a:defRPr/>
            </a:pPr>
            <a:r>
              <a:rPr lang="en-US" dirty="0" smtClean="0"/>
              <a:t>NTTC Training – TY 2016</a:t>
            </a:r>
            <a:endParaRPr lang="en-US" dirty="0"/>
          </a:p>
        </p:txBody>
      </p:sp>
      <p:sp>
        <p:nvSpPr>
          <p:cNvPr id="4" name="Slide Number Placeholder 3"/>
          <p:cNvSpPr>
            <a:spLocks noGrp="1"/>
          </p:cNvSpPr>
          <p:nvPr>
            <p:ph type="sldNum" sz="quarter" idx="11"/>
          </p:nvPr>
        </p:nvSpPr>
        <p:spPr/>
        <p:txBody>
          <a:bodyPr/>
          <a:lstStyle/>
          <a:p>
            <a:pPr>
              <a:defRPr/>
            </a:pPr>
            <a:fld id="{9C9E3000-1FE7-4597-BE23-A1AC10F0DE04}" type="slidenum">
              <a:rPr lang="en-US" altLang="en-US" smtClean="0"/>
              <a:pPr>
                <a:defRPr/>
              </a:pPr>
              <a:t>39</a:t>
            </a:fld>
            <a:endParaRPr lang="en-US" alt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Form 1040</a:t>
            </a:r>
          </a:p>
        </p:txBody>
      </p:sp>
      <p:pic>
        <p:nvPicPr>
          <p:cNvPr id="11269" name="Picture 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69912" y="2159000"/>
            <a:ext cx="6288088" cy="104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57600" y="3581400"/>
            <a:ext cx="48545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NTTC Training – TY 2016</a:t>
            </a:r>
            <a:endParaRPr lang="en-US" dirty="0"/>
          </a:p>
        </p:txBody>
      </p:sp>
      <p:sp>
        <p:nvSpPr>
          <p:cNvPr id="4" name="Slide Number Placeholder 3"/>
          <p:cNvSpPr>
            <a:spLocks noGrp="1"/>
          </p:cNvSpPr>
          <p:nvPr>
            <p:ph type="sldNum" sz="quarter" idx="11"/>
          </p:nvPr>
        </p:nvSpPr>
        <p:spPr/>
        <p:txBody>
          <a:bodyPr/>
          <a:lstStyle/>
          <a:p>
            <a:pPr>
              <a:defRPr/>
            </a:pPr>
            <a:fld id="{9C9E3000-1FE7-4597-BE23-A1AC10F0DE04}" type="slidenum">
              <a:rPr lang="en-US" altLang="en-US" smtClean="0"/>
              <a:pPr>
                <a:defRPr/>
              </a:pPr>
              <a:t>4</a:t>
            </a:fld>
            <a:endParaRPr lang="en-US" alt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752600" y="3048000"/>
            <a:ext cx="6872002" cy="2600581"/>
          </a:xfrm>
          <a:prstGeom prst="rect">
            <a:avLst/>
          </a:prstGeom>
        </p:spPr>
      </p:pic>
      <p:sp>
        <p:nvSpPr>
          <p:cNvPr id="12290" name="Title 1"/>
          <p:cNvSpPr>
            <a:spLocks noGrp="1"/>
          </p:cNvSpPr>
          <p:nvPr>
            <p:ph type="title"/>
          </p:nvPr>
        </p:nvSpPr>
        <p:spPr/>
        <p:txBody>
          <a:bodyPr/>
          <a:lstStyle/>
          <a:p>
            <a:r>
              <a:rPr lang="en-US" altLang="en-US" dirty="0" smtClean="0"/>
              <a:t>Intake/Interview Sheet</a:t>
            </a:r>
            <a:endParaRPr lang="en-US" altLang="en-US" dirty="0" smtClean="0"/>
          </a:p>
        </p:txBody>
      </p:sp>
      <p:sp>
        <p:nvSpPr>
          <p:cNvPr id="7" name="Footer Placeholder 6"/>
          <p:cNvSpPr>
            <a:spLocks noGrp="1"/>
          </p:cNvSpPr>
          <p:nvPr>
            <p:ph type="ftr" sz="quarter" idx="10"/>
          </p:nvPr>
        </p:nvSpPr>
        <p:spPr/>
        <p:txBody>
          <a:bodyPr/>
          <a:lstStyle/>
          <a:p>
            <a:r>
              <a:rPr lang="en-US" dirty="0" smtClean="0"/>
              <a:t>NTTC Training – TY 2016</a:t>
            </a:r>
            <a:endParaRPr lang="en-US" dirty="0"/>
          </a:p>
        </p:txBody>
      </p:sp>
      <p:sp>
        <p:nvSpPr>
          <p:cNvPr id="8" name="Slide Number Placeholder 7"/>
          <p:cNvSpPr>
            <a:spLocks noGrp="1"/>
          </p:cNvSpPr>
          <p:nvPr>
            <p:ph type="sldNum" sz="quarter" idx="11"/>
          </p:nvPr>
        </p:nvSpPr>
        <p:spPr/>
        <p:txBody>
          <a:bodyPr/>
          <a:lstStyle/>
          <a:p>
            <a:fld id="{9C9E3000-1FE7-4597-BE23-A1AC10F0DE04}" type="slidenum">
              <a:rPr lang="en-US" altLang="en-US" smtClean="0"/>
              <a:pPr/>
              <a:t>5</a:t>
            </a:fld>
            <a:endParaRPr lang="en-US" altLang="en-US" dirty="0"/>
          </a:p>
        </p:txBody>
      </p:sp>
      <p:sp>
        <p:nvSpPr>
          <p:cNvPr id="16387" name="TextBox 7"/>
          <p:cNvSpPr txBox="1">
            <a:spLocks noChangeArrowheads="1"/>
          </p:cNvSpPr>
          <p:nvPr/>
        </p:nvSpPr>
        <p:spPr bwMode="auto">
          <a:xfrm>
            <a:off x="152400" y="1728788"/>
            <a:ext cx="17160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800" dirty="0">
                <a:solidFill>
                  <a:srgbClr val="0000FF"/>
                </a:solidFill>
                <a:cs typeface="Calibri" panose="020F0502020204030204" pitchFamily="34" charset="0"/>
              </a:rPr>
              <a:t>Check Part II entries on Intake Sheet</a:t>
            </a:r>
          </a:p>
        </p:txBody>
      </p:sp>
      <p:sp>
        <p:nvSpPr>
          <p:cNvPr id="16388" name="TextBox 9"/>
          <p:cNvSpPr txBox="1">
            <a:spLocks noChangeArrowheads="1"/>
          </p:cNvSpPr>
          <p:nvPr/>
        </p:nvSpPr>
        <p:spPr bwMode="auto">
          <a:xfrm>
            <a:off x="152400" y="4191000"/>
            <a:ext cx="1828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800" dirty="0">
                <a:solidFill>
                  <a:srgbClr val="0000FF"/>
                </a:solidFill>
                <a:cs typeface="Calibri" panose="020F0502020204030204" pitchFamily="34" charset="0"/>
              </a:rPr>
              <a:t>Ask questions – verify</a:t>
            </a:r>
          </a:p>
        </p:txBody>
      </p:sp>
      <p:pic>
        <p:nvPicPr>
          <p:cNvPr id="12295" name="Picture 6" descr="C:\Users\McHugh\AppData\Local\Microsoft\Windows\Temporary Internet Files\Content.IE5\FD9GFCA2\MC90033254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938" y="152400"/>
            <a:ext cx="17700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58674" y="4236378"/>
            <a:ext cx="2341652"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smtClean="0">
              <a:solidFill>
                <a:srgbClr val="FFFFFF"/>
              </a:solidFill>
              <a:cs typeface="Calibri" panose="020F0502020204030204" pitchFamily="34" charset="0"/>
            </a:endParaRPr>
          </a:p>
        </p:txBody>
      </p:sp>
      <p:pic>
        <p:nvPicPr>
          <p:cNvPr id="4" name="Picture 3"/>
          <p:cNvPicPr>
            <a:picLocks noChangeAspect="1"/>
          </p:cNvPicPr>
          <p:nvPr/>
        </p:nvPicPr>
        <p:blipFill>
          <a:blip r:embed="rId6"/>
          <a:stretch>
            <a:fillRect/>
          </a:stretch>
        </p:blipFill>
        <p:spPr>
          <a:xfrm>
            <a:off x="1752600" y="2057400"/>
            <a:ext cx="6872002" cy="834601"/>
          </a:xfrm>
          <a:prstGeom prst="rect">
            <a:avLst/>
          </a:prstGeom>
        </p:spPr>
      </p:pic>
    </p:spTree>
    <p:extLst>
      <p:ext uri="{BB962C8B-B14F-4D97-AF65-F5344CB8AC3E}">
        <p14:creationId xmlns:p14="http://schemas.microsoft.com/office/powerpoint/2010/main" val="24789668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a:lstStyle/>
          <a:p>
            <a:r>
              <a:rPr lang="en-GB" altLang="en-US" dirty="0" smtClean="0"/>
              <a:t>Living Situation Analysis</a:t>
            </a:r>
            <a:endParaRPr lang="en-GB" altLang="en-US" dirty="0" smtClean="0"/>
          </a:p>
        </p:txBody>
      </p:sp>
      <p:sp>
        <p:nvSpPr>
          <p:cNvPr id="5122" name="Rectangle 2"/>
          <p:cNvSpPr>
            <a:spLocks noGrp="1" noChangeArrowheads="1"/>
          </p:cNvSpPr>
          <p:nvPr>
            <p:ph sz="quarter" idx="12"/>
          </p:nvPr>
        </p:nvSpPr>
        <p:spPr/>
        <p:txBody>
          <a:bodyPr>
            <a:normAutofit fontScale="85000" lnSpcReduction="20000"/>
          </a:bodyPr>
          <a:lstStyle/>
          <a:p>
            <a:r>
              <a:rPr lang="en-GB" altLang="en-US" dirty="0" smtClean="0"/>
              <a:t>Marital status as of 12/31</a:t>
            </a:r>
          </a:p>
          <a:p>
            <a:r>
              <a:rPr lang="en-GB" altLang="en-US" dirty="0" smtClean="0"/>
              <a:t>Others living in home or supported by taxpayer, if any</a:t>
            </a:r>
          </a:p>
          <a:p>
            <a:pPr lvl="1"/>
            <a:r>
              <a:rPr lang="en-GB" altLang="en-US" dirty="0" smtClean="0"/>
              <a:t>Their relationship/dependency</a:t>
            </a:r>
          </a:p>
          <a:p>
            <a:pPr lvl="1"/>
            <a:r>
              <a:rPr lang="en-GB" altLang="en-US" dirty="0" smtClean="0"/>
              <a:t>Paid &gt;50% of upkeep of the home?</a:t>
            </a:r>
          </a:p>
          <a:p>
            <a:r>
              <a:rPr lang="en-GB" altLang="en-US" dirty="0" smtClean="0"/>
              <a:t>If widow(</a:t>
            </a:r>
            <a:r>
              <a:rPr lang="en-GB" altLang="en-US" dirty="0" err="1" smtClean="0"/>
              <a:t>er</a:t>
            </a:r>
            <a:r>
              <a:rPr lang="en-GB" altLang="en-US" dirty="0" smtClean="0"/>
              <a:t>) </a:t>
            </a:r>
          </a:p>
          <a:p>
            <a:pPr lvl="1"/>
            <a:r>
              <a:rPr lang="en-GB" altLang="en-US" dirty="0" smtClean="0"/>
              <a:t>Date of death of spouse</a:t>
            </a:r>
          </a:p>
          <a:p>
            <a:pPr lvl="1"/>
            <a:r>
              <a:rPr lang="en-GB" altLang="en-US" dirty="0" smtClean="0"/>
              <a:t>Any dependent children at home</a:t>
            </a:r>
          </a:p>
          <a:p>
            <a:pPr lvl="1"/>
            <a:endParaRPr lang="en-GB" altLang="en-US" dirty="0" smtClean="0"/>
          </a:p>
        </p:txBody>
      </p:sp>
      <p:sp>
        <p:nvSpPr>
          <p:cNvPr id="7" name="Footer Placeholder 6"/>
          <p:cNvSpPr>
            <a:spLocks noGrp="1"/>
          </p:cNvSpPr>
          <p:nvPr>
            <p:ph type="ftr" sz="quarter" idx="13"/>
          </p:nvPr>
        </p:nvSpPr>
        <p:spPr/>
        <p:txBody>
          <a:bodyPr/>
          <a:lstStyle/>
          <a:p>
            <a:r>
              <a:rPr lang="en-US" dirty="0" smtClean="0"/>
              <a:t>NTTC Training – TY 2016</a:t>
            </a:r>
            <a:endParaRPr lang="en-US" dirty="0"/>
          </a:p>
        </p:txBody>
      </p:sp>
      <p:sp>
        <p:nvSpPr>
          <p:cNvPr id="8" name="Slide Number Placeholder 7"/>
          <p:cNvSpPr>
            <a:spLocks noGrp="1"/>
          </p:cNvSpPr>
          <p:nvPr>
            <p:ph type="sldNum" sz="quarter" idx="14"/>
          </p:nvPr>
        </p:nvSpPr>
        <p:spPr/>
        <p:txBody>
          <a:bodyPr/>
          <a:lstStyle/>
          <a:p>
            <a:fld id="{AE820BBC-AC8A-41A2-B5A2-A38EDA688333}" type="slidenum">
              <a:rPr lang="en-US" altLang="en-US" smtClean="0"/>
              <a:pPr/>
              <a:t>6</a:t>
            </a:fld>
            <a:endParaRPr lang="en-US" altLang="en-US" dirty="0"/>
          </a:p>
        </p:txBody>
      </p:sp>
    </p:spTree>
    <p:extLst>
      <p:ext uri="{BB962C8B-B14F-4D97-AF65-F5344CB8AC3E}">
        <p14:creationId xmlns:p14="http://schemas.microsoft.com/office/powerpoint/2010/main" val="509707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Use the Decision Tree</a:t>
            </a:r>
          </a:p>
        </p:txBody>
      </p:sp>
      <p:sp>
        <p:nvSpPr>
          <p:cNvPr id="16389" name="TextBox 5"/>
          <p:cNvSpPr txBox="1">
            <a:spLocks noChangeArrowheads="1"/>
          </p:cNvSpPr>
          <p:nvPr/>
        </p:nvSpPr>
        <p:spPr bwMode="auto">
          <a:xfrm>
            <a:off x="76200" y="1981200"/>
            <a:ext cx="26797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Calibri" panose="020F0502020204030204" pitchFamily="34" charset="0"/>
              </a:rPr>
              <a:t>Open</a:t>
            </a:r>
          </a:p>
          <a:p>
            <a:pPr eaLnBrk="1" hangingPunct="1">
              <a:spcBef>
                <a:spcPct val="0"/>
              </a:spcBef>
              <a:buClrTx/>
              <a:buSzTx/>
              <a:buFontTx/>
              <a:buNone/>
            </a:pPr>
            <a:r>
              <a:rPr lang="en-US" altLang="en-US" sz="3600" dirty="0">
                <a:cs typeface="Calibri" panose="020F0502020204030204" pitchFamily="34" charset="0"/>
              </a:rPr>
              <a:t>Pub 4012</a:t>
            </a:r>
          </a:p>
          <a:p>
            <a:pPr eaLnBrk="1" hangingPunct="1">
              <a:spcBef>
                <a:spcPct val="0"/>
              </a:spcBef>
              <a:buClrTx/>
              <a:buSzTx/>
              <a:buFontTx/>
              <a:buNone/>
            </a:pPr>
            <a:r>
              <a:rPr lang="en-US" altLang="en-US" sz="3600" dirty="0">
                <a:cs typeface="Calibri" panose="020F0502020204030204" pitchFamily="34" charset="0"/>
              </a:rPr>
              <a:t>To Page B-1</a:t>
            </a: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r>
              <a:rPr lang="en-US" altLang="en-US" sz="3000" dirty="0">
                <a:solidFill>
                  <a:srgbClr val="FF0000"/>
                </a:solidFill>
                <a:cs typeface="Calibri" panose="020F0502020204030204" pitchFamily="34" charset="0"/>
              </a:rPr>
              <a:t>Don’t miss </a:t>
            </a:r>
          </a:p>
          <a:p>
            <a:pPr eaLnBrk="1" hangingPunct="1">
              <a:spcBef>
                <a:spcPct val="0"/>
              </a:spcBef>
              <a:buClrTx/>
              <a:buSzTx/>
              <a:buFontTx/>
              <a:buNone/>
            </a:pPr>
            <a:r>
              <a:rPr lang="en-US" altLang="en-US" sz="3000" dirty="0">
                <a:solidFill>
                  <a:srgbClr val="FF0000"/>
                </a:solidFill>
                <a:cs typeface="Calibri" panose="020F0502020204030204" pitchFamily="34" charset="0"/>
              </a:rPr>
              <a:t>the </a:t>
            </a:r>
          </a:p>
          <a:p>
            <a:pPr eaLnBrk="1" hangingPunct="1">
              <a:spcBef>
                <a:spcPct val="0"/>
              </a:spcBef>
              <a:buClrTx/>
              <a:buSzTx/>
              <a:buFontTx/>
              <a:buNone/>
            </a:pPr>
            <a:r>
              <a:rPr lang="en-US" altLang="en-US" sz="3000" dirty="0">
                <a:solidFill>
                  <a:srgbClr val="FF0000"/>
                </a:solidFill>
                <a:cs typeface="Calibri" panose="020F0502020204030204" pitchFamily="34" charset="0"/>
              </a:rPr>
              <a:t>footnotes</a:t>
            </a: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endParaRPr lang="en-US" altLang="en-US" sz="3000" dirty="0">
              <a:cs typeface="Calibri" panose="020F0502020204030204" pitchFamily="34" charset="0"/>
            </a:endParaRPr>
          </a:p>
          <a:p>
            <a:pPr eaLnBrk="1" hangingPunct="1">
              <a:spcBef>
                <a:spcPct val="0"/>
              </a:spcBef>
              <a:buClrTx/>
              <a:buSzTx/>
              <a:buFontTx/>
              <a:buNone/>
            </a:pPr>
            <a:endParaRPr lang="en-US" altLang="en-US" sz="3000" dirty="0">
              <a:cs typeface="Calibri" panose="020F0502020204030204" pitchFamily="34" charset="0"/>
            </a:endParaRPr>
          </a:p>
        </p:txBody>
      </p:sp>
      <p:pic>
        <p:nvPicPr>
          <p:cNvPr id="16390"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32063" y="1701800"/>
            <a:ext cx="5922962"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NTTC Training – TY 2016</a:t>
            </a:r>
            <a:endParaRPr lang="en-US" dirty="0"/>
          </a:p>
        </p:txBody>
      </p:sp>
      <p:sp>
        <p:nvSpPr>
          <p:cNvPr id="3" name="Slide Number Placeholder 2"/>
          <p:cNvSpPr>
            <a:spLocks noGrp="1"/>
          </p:cNvSpPr>
          <p:nvPr>
            <p:ph type="sldNum" sz="quarter" idx="11"/>
          </p:nvPr>
        </p:nvSpPr>
        <p:spPr/>
        <p:txBody>
          <a:bodyPr/>
          <a:lstStyle/>
          <a:p>
            <a:pPr>
              <a:defRPr/>
            </a:pPr>
            <a:fld id="{9C9E3000-1FE7-4597-BE23-A1AC10F0DE04}"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Filing Status Importance</a:t>
            </a:r>
          </a:p>
        </p:txBody>
      </p:sp>
      <p:sp>
        <p:nvSpPr>
          <p:cNvPr id="25603" name="Rectangle 3"/>
          <p:cNvSpPr>
            <a:spLocks noGrp="1" noChangeArrowheads="1"/>
          </p:cNvSpPr>
          <p:nvPr>
            <p:ph sz="quarter" idx="12"/>
          </p:nvPr>
        </p:nvSpPr>
        <p:spPr/>
        <p:txBody>
          <a:bodyPr rtlCol="0">
            <a:normAutofit fontScale="85000" lnSpcReduction="10000"/>
          </a:bodyPr>
          <a:lstStyle/>
          <a:p>
            <a:pPr fontAlgn="auto">
              <a:spcAft>
                <a:spcPts val="0"/>
              </a:spcAft>
              <a:defRPr/>
            </a:pPr>
            <a:r>
              <a:rPr lang="en-US" altLang="en-US" dirty="0" smtClean="0"/>
              <a:t>Many tax items affected by filing status</a:t>
            </a:r>
          </a:p>
          <a:p>
            <a:pPr lvl="1" fontAlgn="auto">
              <a:spcAft>
                <a:spcPts val="0"/>
              </a:spcAft>
              <a:buClr>
                <a:schemeClr val="accent6">
                  <a:lumMod val="50000"/>
                </a:schemeClr>
              </a:buClr>
              <a:defRPr/>
            </a:pPr>
            <a:r>
              <a:rPr lang="en-US" altLang="en-US" dirty="0" smtClean="0"/>
              <a:t>Necessity to file a return </a:t>
            </a:r>
            <a:r>
              <a:rPr lang="en-US" altLang="en-US" dirty="0" smtClean="0">
                <a:solidFill>
                  <a:srgbClr val="0070C0"/>
                </a:solidFill>
              </a:rPr>
              <a:t>(Pub 4012 Page A-1 Chart A)</a:t>
            </a:r>
          </a:p>
          <a:p>
            <a:pPr lvl="1" fontAlgn="auto">
              <a:spcAft>
                <a:spcPts val="0"/>
              </a:spcAft>
              <a:buClr>
                <a:schemeClr val="accent6">
                  <a:lumMod val="50000"/>
                </a:schemeClr>
              </a:buClr>
              <a:defRPr/>
            </a:pPr>
            <a:r>
              <a:rPr lang="en-US" altLang="en-US" dirty="0" smtClean="0"/>
              <a:t>Standard deduction </a:t>
            </a:r>
            <a:r>
              <a:rPr lang="en-US" altLang="en-US" dirty="0" smtClean="0">
                <a:solidFill>
                  <a:srgbClr val="0070C0"/>
                </a:solidFill>
              </a:rPr>
              <a:t>(Pub 4012 Page F-1 Exhibit 1)</a:t>
            </a:r>
          </a:p>
          <a:p>
            <a:pPr lvl="1" fontAlgn="auto">
              <a:spcAft>
                <a:spcPts val="0"/>
              </a:spcAft>
              <a:buClr>
                <a:schemeClr val="accent6">
                  <a:lumMod val="50000"/>
                </a:schemeClr>
              </a:buClr>
              <a:defRPr/>
            </a:pPr>
            <a:r>
              <a:rPr lang="en-US" altLang="en-US" dirty="0" smtClean="0"/>
              <a:t>Tax rate bracket </a:t>
            </a:r>
          </a:p>
          <a:p>
            <a:pPr lvl="1" fontAlgn="auto">
              <a:spcAft>
                <a:spcPts val="0"/>
              </a:spcAft>
              <a:buClr>
                <a:schemeClr val="accent6">
                  <a:lumMod val="50000"/>
                </a:schemeClr>
              </a:buClr>
              <a:defRPr/>
            </a:pPr>
            <a:r>
              <a:rPr lang="en-US" altLang="en-US" dirty="0" smtClean="0"/>
              <a:t>Eligibility for certain credits </a:t>
            </a:r>
            <a:r>
              <a:rPr lang="en-US" altLang="en-US" dirty="0" smtClean="0">
                <a:solidFill>
                  <a:srgbClr val="0070C0"/>
                </a:solidFill>
              </a:rPr>
              <a:t>(Pub 4012 Page I-3 Step 3)</a:t>
            </a:r>
          </a:p>
        </p:txBody>
      </p:sp>
      <p:sp>
        <p:nvSpPr>
          <p:cNvPr id="3" name="Footer Placeholder 2"/>
          <p:cNvSpPr>
            <a:spLocks noGrp="1"/>
          </p:cNvSpPr>
          <p:nvPr>
            <p:ph type="ftr" sz="quarter" idx="13"/>
          </p:nvPr>
        </p:nvSpPr>
        <p:spPr/>
        <p:txBody>
          <a:bodyPr/>
          <a:lstStyle/>
          <a:p>
            <a:pPr>
              <a:defRPr/>
            </a:pPr>
            <a:r>
              <a:rPr lang="en-US" dirty="0" smtClean="0"/>
              <a:t>NTTC Training – TY 2016</a:t>
            </a:r>
            <a:endParaRPr lang="en-US" dirty="0"/>
          </a:p>
        </p:txBody>
      </p:sp>
      <p:sp>
        <p:nvSpPr>
          <p:cNvPr id="4" name="Slide Number Placeholder 3"/>
          <p:cNvSpPr>
            <a:spLocks noGrp="1"/>
          </p:cNvSpPr>
          <p:nvPr>
            <p:ph type="sldNum" sz="quarter" idx="14"/>
          </p:nvPr>
        </p:nvSpPr>
        <p:spPr/>
        <p:txBody>
          <a:bodyPr/>
          <a:lstStyle/>
          <a:p>
            <a:pPr>
              <a:defRPr/>
            </a:pPr>
            <a:fld id="{AE820BBC-AC8A-41A2-B5A2-A38EDA688333}" type="slidenum">
              <a:rPr lang="en-US" altLang="en-US" smtClean="0"/>
              <a:pPr>
                <a:defRPr/>
              </a:pPr>
              <a:t>8</a:t>
            </a:fld>
            <a:endParaRPr lang="en-US" altLang="en-US" dirty="0"/>
          </a:p>
        </p:txBody>
      </p:sp>
    </p:spTree>
    <p:extLst>
      <p:ext uri="{BB962C8B-B14F-4D97-AF65-F5344CB8AC3E}">
        <p14:creationId xmlns:p14="http://schemas.microsoft.com/office/powerpoint/2010/main" val="11034795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Filing Status – Tax Rate</a:t>
            </a:r>
            <a:endParaRPr lang="en-US" altLang="en-US" dirty="0" smtClean="0"/>
          </a:p>
        </p:txBody>
      </p:sp>
      <p:sp>
        <p:nvSpPr>
          <p:cNvPr id="3" name="Footer Placeholder 2"/>
          <p:cNvSpPr>
            <a:spLocks noGrp="1"/>
          </p:cNvSpPr>
          <p:nvPr>
            <p:ph type="ftr" sz="quarter" idx="10"/>
          </p:nvPr>
        </p:nvSpPr>
        <p:spPr/>
        <p:txBody>
          <a:bodyPr/>
          <a:lstStyle/>
          <a:p>
            <a:r>
              <a:rPr lang="en-US" dirty="0" smtClean="0"/>
              <a:t>NTTC Training – TY 2016</a:t>
            </a:r>
            <a:endParaRPr lang="en-US" dirty="0"/>
          </a:p>
        </p:txBody>
      </p:sp>
      <p:sp>
        <p:nvSpPr>
          <p:cNvPr id="4" name="Slide Number Placeholder 3"/>
          <p:cNvSpPr>
            <a:spLocks noGrp="1"/>
          </p:cNvSpPr>
          <p:nvPr>
            <p:ph type="sldNum" sz="quarter" idx="11"/>
          </p:nvPr>
        </p:nvSpPr>
        <p:spPr/>
        <p:txBody>
          <a:bodyPr/>
          <a:lstStyle/>
          <a:p>
            <a:fld id="{9C9E3000-1FE7-4597-BE23-A1AC10F0DE04}" type="slidenum">
              <a:rPr lang="en-US" altLang="en-US" smtClean="0"/>
              <a:pPr/>
              <a:t>9</a:t>
            </a:fld>
            <a:endParaRPr lang="en-US" altLang="en-US" dirty="0"/>
          </a:p>
        </p:txBody>
      </p:sp>
      <p:sp>
        <p:nvSpPr>
          <p:cNvPr id="5" name="5-Point Star 4"/>
          <p:cNvSpPr/>
          <p:nvPr/>
        </p:nvSpPr>
        <p:spPr>
          <a:xfrm>
            <a:off x="8077200" y="152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20486" name="Content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200" y="-39688"/>
            <a:ext cx="13811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1250" y="1719263"/>
            <a:ext cx="704215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~NTTC2016Template</Template>
  <TotalTime>0</TotalTime>
  <Words>1895</Words>
  <Application>Microsoft Office PowerPoint</Application>
  <PresentationFormat>On-screen Show (4:3)</PresentationFormat>
  <Paragraphs>292</Paragraphs>
  <Slides>39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Verdana</vt:lpstr>
      <vt:lpstr>Wingdings</vt:lpstr>
      <vt:lpstr>NTTC</vt:lpstr>
      <vt:lpstr>Filing Status Married, Single, and More</vt:lpstr>
      <vt:lpstr>Filing Status</vt:lpstr>
      <vt:lpstr>Five Choices for Filing Status</vt:lpstr>
      <vt:lpstr>Form 1040</vt:lpstr>
      <vt:lpstr>Intake/Interview Sheet</vt:lpstr>
      <vt:lpstr>Living Situation Analysis</vt:lpstr>
      <vt:lpstr>Use the Decision Tree</vt:lpstr>
      <vt:lpstr>Filing Status Importance</vt:lpstr>
      <vt:lpstr>Filing Status – Tax Rate</vt:lpstr>
      <vt:lpstr>Single</vt:lpstr>
      <vt:lpstr>Married Filing Jointly</vt:lpstr>
      <vt:lpstr>Married Filing Separately</vt:lpstr>
      <vt:lpstr>MFS Disadvantages</vt:lpstr>
      <vt:lpstr>Injured Spouse</vt:lpstr>
      <vt:lpstr>Injured Spouse Requirements</vt:lpstr>
      <vt:lpstr>Form 8379  Injured Spouse Allocation</vt:lpstr>
      <vt:lpstr>IRS Form 8379 (partial view)</vt:lpstr>
      <vt:lpstr>TaxSlayer Injured Spouse</vt:lpstr>
      <vt:lpstr>TaxSlayer Injured Spouse (con’t)</vt:lpstr>
      <vt:lpstr>TaxSlayer Form 8379 Input</vt:lpstr>
      <vt:lpstr>TaxSlayer Form 8379 Input</vt:lpstr>
      <vt:lpstr>Head of Household – Unmarried</vt:lpstr>
      <vt:lpstr>Head of Household – Married</vt:lpstr>
      <vt:lpstr>Head of Household – Married to Non-Resident Alien</vt:lpstr>
      <vt:lpstr>Head of Household – Providing a Home</vt:lpstr>
      <vt:lpstr>Head of Household</vt:lpstr>
      <vt:lpstr>Qualifying Widow(er)</vt:lpstr>
      <vt:lpstr>Special Notes</vt:lpstr>
      <vt:lpstr>TaxSlayer– Basic Information</vt:lpstr>
      <vt:lpstr>TaxSlayer– Filing Status</vt:lpstr>
      <vt:lpstr>Quality Review </vt:lpstr>
      <vt:lpstr>Problem #1</vt:lpstr>
      <vt:lpstr>Problem #2</vt:lpstr>
      <vt:lpstr>Problem #2 (cont)</vt:lpstr>
      <vt:lpstr>Problem #3</vt:lpstr>
      <vt:lpstr>Problem #4</vt:lpstr>
      <vt:lpstr>Problem #5</vt:lpstr>
      <vt:lpstr>Problem #5 (Con’t)</vt:lpstr>
      <vt:lpstr>Filing Status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2013-12-18T19:18:28Z</dcterms:created>
  <dcterms:modified xsi:type="dcterms:W3CDTF">2016-12-18T23:44:06Z</dcterms:modified>
</cp:coreProperties>
</file>